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71"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2899"/>
    <p:restoredTop sz="94660"/>
  </p:normalViewPr>
  <p:slideViewPr>
    <p:cSldViewPr showGuides="1">
      <p:cViewPr>
        <p:scale>
          <a:sx n="164" d="100"/>
          <a:sy n="164" d="100"/>
        </p:scale>
        <p:origin x="-114" y="-72"/>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26/03/2026</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26/03/2026</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2025-2026</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srcRect/>
          <a:stretch/>
        </p:blipFill>
        <p:spPr bwMode="auto">
          <a:xfrm>
            <a:off x="777250" y="302876"/>
            <a:ext cx="2764963" cy="2022519"/>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a:t>2025-2026</a:t>
            </a:r>
            <a:endParaRPr lang="fr-FR" cap="all" dirty="0"/>
          </a:p>
        </p:txBody>
      </p:sp>
      <p:pic>
        <p:nvPicPr>
          <p:cNvPr id="9" name="Image 8"/>
          <p:cNvPicPr/>
          <p:nvPr userDrawn="1"/>
        </p:nvPicPr>
        <p:blipFill>
          <a:blip r:embed="rId2"/>
          <a:srcRect/>
          <a:stretch/>
        </p:blipFill>
        <p:spPr bwMode="auto">
          <a:xfrm>
            <a:off x="524194" y="310534"/>
            <a:ext cx="1636511" cy="1197077"/>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a:t>2025-2026</a:t>
            </a:r>
            <a:endParaRPr lang="fr-FR" cap="all" dirty="0"/>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a:t>2025-2026</a:t>
            </a:r>
            <a:endParaRPr lang="fr-FR" cap="all" dirty="0"/>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2025-2026</a:t>
            </a:r>
            <a:endParaRPr lang="fr-FR" cap="all" dirty="0"/>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a:t>2025-2026</a:t>
            </a:r>
            <a:endParaRPr lang="fr-FR" cap="all" dirty="0"/>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a:t>2025-2026</a:t>
            </a:r>
            <a:endParaRPr lang="fr-FR" cap="all" dirty="0"/>
          </a:p>
        </p:txBody>
      </p:sp>
      <p:pic>
        <p:nvPicPr>
          <p:cNvPr id="9" name="Image 8"/>
          <p:cNvPicPr/>
          <p:nvPr userDrawn="1"/>
        </p:nvPicPr>
        <p:blipFill>
          <a:blip r:embed="rId8"/>
          <a:srcRect/>
          <a:stretch/>
        </p:blipFill>
        <p:spPr bwMode="auto">
          <a:xfrm>
            <a:off x="263083" y="106196"/>
            <a:ext cx="984986" cy="72049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sldNum="0" hdr="0" ft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a:solidFill>
                  <a:srgbClr val="00006D"/>
                </a:solidFill>
              </a:rPr>
              <a:t>2025-2026</a:t>
            </a:r>
            <a:endParaRPr lang="fr-FR" cap="all" dirty="0">
              <a:solidFill>
                <a:srgbClr val="00006D"/>
              </a:solidFill>
            </a:endParaRP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effectuer ses démarches d’orientation après la 3</a:t>
            </a:r>
            <a:r>
              <a:rPr lang="fr-FR" sz="2800" b="1" baseline="30000" dirty="0">
                <a:solidFill>
                  <a:srgbClr val="00006D"/>
                </a:solidFill>
                <a:latin typeface="Marianne" panose="02000000000000000000" pitchFamily="2" charset="0"/>
              </a:rPr>
              <a:t>e</a:t>
            </a:r>
            <a:r>
              <a:rPr lang="fr-FR" sz="2800" b="1" dirty="0">
                <a:solidFill>
                  <a:srgbClr val="00006D"/>
                </a:solidFill>
                <a:latin typeface="Marianne" panose="02000000000000000000" pitchFamily="2" charset="0"/>
              </a:rPr>
              <a:t> ?</a:t>
            </a: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xmlns="" id="{115C7DAC-65EA-4F2F-9DD7-19BAF95B2E45}"/>
              </a:ext>
            </a:extLst>
          </p:cNvPr>
          <p:cNvPicPr>
            <a:picLocks noChangeAspect="1"/>
          </p:cNvPicPr>
          <p:nvPr/>
        </p:nvPicPr>
        <p:blipFill>
          <a:blip r:embed="rId2"/>
          <a:stretch>
            <a:fillRect/>
          </a:stretch>
        </p:blipFill>
        <p:spPr>
          <a:xfrm>
            <a:off x="2738258" y="95014"/>
            <a:ext cx="5002094" cy="4968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101460" y="1744777"/>
            <a:ext cx="3186299"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Dès le vendredi 3 avril vous pouvez consulter l’offre de formation 2026. </a:t>
            </a:r>
          </a:p>
        </p:txBody>
      </p:sp>
    </p:spTree>
    <p:extLst>
      <p:ext uri="{BB962C8B-B14F-4D97-AF65-F5344CB8AC3E}">
        <p14:creationId xmlns:p14="http://schemas.microsoft.com/office/powerpoint/2010/main" val="1649042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xmlns="" id="{FDA011DE-EF44-4BB8-1C08-88A0F170EC5D}"/>
              </a:ext>
            </a:extLst>
          </p:cNvPr>
          <p:cNvPicPr>
            <a:picLocks noChangeAspect="1"/>
          </p:cNvPicPr>
          <p:nvPr/>
        </p:nvPicPr>
        <p:blipFill>
          <a:blip r:embed="rId2"/>
          <a:stretch>
            <a:fillRect/>
          </a:stretch>
        </p:blipFill>
        <p:spPr>
          <a:xfrm>
            <a:off x="611560" y="689476"/>
            <a:ext cx="5797798" cy="3188484"/>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142958" y="3602118"/>
            <a:ext cx="8496944" cy="1601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400" dirty="0">
                <a:solidFill>
                  <a:srgbClr val="00006D"/>
                </a:solidFill>
                <a:latin typeface="Marianne" panose="02000000000000000000" pitchFamily="2" charset="0"/>
              </a:rPr>
              <a:t>s </a:t>
            </a:r>
            <a:r>
              <a:rPr lang="fr-FR" sz="1400" dirty="0">
                <a:solidFill>
                  <a:schemeClr val="tx2">
                    <a:lumMod val="75000"/>
                  </a:schemeClr>
                </a:solidFill>
                <a:latin typeface="Marianne" panose="02000000000000000000" pitchFamily="2" charset="0"/>
              </a:rPr>
              <a:t>professionnelles par domaines.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Un seul des représentants légaux de l’élève peut faire la saisie des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En cas de difficulté vous pouvez vous adresser à votre établissement.</a:t>
            </a:r>
          </a:p>
        </p:txBody>
      </p:sp>
      <p:sp>
        <p:nvSpPr>
          <p:cNvPr id="4" name="Titre 8">
            <a:extLst>
              <a:ext uri="{FF2B5EF4-FFF2-40B4-BE49-F238E27FC236}">
                <a16:creationId xmlns:a16="http://schemas.microsoft.com/office/drawing/2014/main" xmlns="" id="{B3862820-5144-6A58-93FC-C03925BB9BAC}"/>
              </a:ext>
            </a:extLst>
          </p:cNvPr>
          <p:cNvSpPr txBox="1">
            <a:spLocks/>
          </p:cNvSpPr>
          <p:nvPr/>
        </p:nvSpPr>
        <p:spPr bwMode="gray">
          <a:xfrm>
            <a:off x="6251313" y="1526984"/>
            <a:ext cx="2771800" cy="7567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a:solidFill>
                  <a:schemeClr val="tx2">
                    <a:lumMod val="75000"/>
                  </a:schemeClr>
                </a:solidFill>
                <a:latin typeface="Marianne" panose="02000000000000000000" pitchFamily="2" charset="0"/>
              </a:rPr>
              <a:t>Formulez vos demandes à partir du lundi 4 mai et jusqu’au mardi 26 mai 2026.</a:t>
            </a:r>
          </a:p>
        </p:txBody>
      </p:sp>
    </p:spTree>
    <p:extLst>
      <p:ext uri="{BB962C8B-B14F-4D97-AF65-F5344CB8AC3E}">
        <p14:creationId xmlns:p14="http://schemas.microsoft.com/office/powerpoint/2010/main" val="2883714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xmlns="" id="{8F431523-7C11-44DE-4B0C-FFFDB3F785B5}"/>
              </a:ext>
            </a:extLst>
          </p:cNvPr>
          <p:cNvPicPr>
            <a:picLocks noChangeAspect="1"/>
          </p:cNvPicPr>
          <p:nvPr/>
        </p:nvPicPr>
        <p:blipFill>
          <a:blip r:embed="rId2"/>
          <a:stretch>
            <a:fillRect/>
          </a:stretch>
        </p:blipFill>
        <p:spPr>
          <a:xfrm>
            <a:off x="1331640" y="48897"/>
            <a:ext cx="4946700" cy="51435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4839023" y="2355726"/>
            <a:ext cx="4074465" cy="649020"/>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a:solidFill>
                  <a:schemeClr val="tx2">
                    <a:lumMod val="75000"/>
                  </a:schemeClr>
                </a:solidFill>
                <a:latin typeface="Marianne" panose="02000000000000000000" pitchFamily="2" charset="0"/>
              </a:rPr>
              <a:t>Vous devez enregistrer vos demandes pour qu’elles soient </a:t>
            </a:r>
            <a:r>
              <a:rPr lang="fr-FR" sz="1400" dirty="0">
                <a:solidFill>
                  <a:srgbClr val="00006D"/>
                </a:solidFill>
                <a:latin typeface="Marianne" panose="02000000000000000000" pitchFamily="2" charset="0"/>
              </a:rPr>
              <a:t>prises en compte.</a:t>
            </a:r>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36449319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a:extLst>
              <a:ext uri="{FF2B5EF4-FFF2-40B4-BE49-F238E27FC236}">
                <a16:creationId xmlns:a16="http://schemas.microsoft.com/office/drawing/2014/main" xmlns="" id="{B3EA4330-DB63-A182-9897-F08AB4D21008}"/>
              </a:ext>
            </a:extLst>
          </p:cNvPr>
          <p:cNvPicPr>
            <a:picLocks noChangeAspect="1"/>
          </p:cNvPicPr>
          <p:nvPr/>
        </p:nvPicPr>
        <p:blipFill>
          <a:blip r:embed="rId2"/>
          <a:stretch>
            <a:fillRect/>
          </a:stretch>
        </p:blipFill>
        <p:spPr>
          <a:xfrm>
            <a:off x="104207" y="915566"/>
            <a:ext cx="5187956" cy="3708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Titre 8"/>
          <p:cNvSpPr>
            <a:spLocks noGrp="1"/>
          </p:cNvSpPr>
          <p:nvPr>
            <p:ph type="title" idx="4294967295"/>
          </p:nvPr>
        </p:nvSpPr>
        <p:spPr>
          <a:xfrm>
            <a:off x="5150005" y="627534"/>
            <a:ext cx="3905282" cy="1296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l’établissement pour que le conseil de classe examine les choix d’orientation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l’académie pour traiter l’admission.</a:t>
            </a:r>
            <a:endParaRPr lang="fr-FR" sz="1400" dirty="0">
              <a:solidFill>
                <a:schemeClr val="tx2">
                  <a:lumMod val="75000"/>
                </a:schemeClr>
              </a:solidFill>
              <a:latin typeface="Marianne" panose="02000000000000000000" pitchFamily="2" charset="0"/>
            </a:endParaRP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13" name="Titre 8">
            <a:extLst>
              <a:ext uri="{FF2B5EF4-FFF2-40B4-BE49-F238E27FC236}">
                <a16:creationId xmlns:a16="http://schemas.microsoft.com/office/drawing/2014/main" xmlns="" id="{79A7AAB8-4FE5-85A3-E7D2-C8136F8B5D9F}"/>
              </a:ext>
            </a:extLst>
          </p:cNvPr>
          <p:cNvSpPr txBox="1">
            <a:spLocks/>
          </p:cNvSpPr>
          <p:nvPr/>
        </p:nvSpPr>
        <p:spPr bwMode="gray">
          <a:xfrm>
            <a:off x="5230438" y="3075806"/>
            <a:ext cx="3744416" cy="1224136"/>
          </a:xfrm>
          <a:prstGeom prst="rect">
            <a:avLst/>
          </a:prstGeom>
          <a:solidFill>
            <a:schemeClr val="bg1"/>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p>
          <a:p>
            <a:r>
              <a:rPr lang="fr-FR" sz="1400" dirty="0">
                <a:solidFill>
                  <a:srgbClr val="00006D"/>
                </a:solidFill>
                <a:latin typeface="Marianne" panose="02000000000000000000" pitchFamily="2" charset="0"/>
              </a:rPr>
              <a:t/>
            </a:r>
            <a:br>
              <a:rPr lang="fr-FR" sz="1400" dirty="0">
                <a:solidFill>
                  <a:srgbClr val="00006D"/>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2026.</a:t>
            </a:r>
          </a:p>
          <a:p>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729834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xmlns="" id="{8C385D42-2B30-3C0E-EAB1-F3A7126E2450}"/>
              </a:ext>
            </a:extLst>
          </p:cNvPr>
          <p:cNvPicPr>
            <a:picLocks noChangeAspect="1"/>
          </p:cNvPicPr>
          <p:nvPr/>
        </p:nvPicPr>
        <p:blipFill>
          <a:blip r:embed="rId2"/>
          <a:stretch>
            <a:fillRect/>
          </a:stretch>
        </p:blipFill>
        <p:spPr>
          <a:xfrm>
            <a:off x="1331640" y="175249"/>
            <a:ext cx="5182603" cy="3672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Titre 8"/>
          <p:cNvSpPr>
            <a:spLocks noGrp="1"/>
          </p:cNvSpPr>
          <p:nvPr>
            <p:ph type="title" idx="4294967295"/>
          </p:nvPr>
        </p:nvSpPr>
        <p:spPr>
          <a:xfrm>
            <a:off x="89756" y="3822962"/>
            <a:ext cx="8964488" cy="1296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générale et technologique et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ou de CAP agricole.</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400" dirty="0">
                <a:solidFill>
                  <a:srgbClr val="FF0000"/>
                </a:solidFill>
                <a:latin typeface="Marianne" panose="02000000000000000000" pitchFamily="2" charset="0"/>
              </a:rPr>
              <a:t> </a:t>
            </a:r>
            <a:r>
              <a:rPr lang="fr-FR" sz="1400" dirty="0">
                <a:solidFill>
                  <a:srgbClr val="00006D"/>
                </a:solidFill>
                <a:latin typeface="Marianne" panose="02000000000000000000" pitchFamily="2" charset="0"/>
              </a:rPr>
              <a:t>Vous consultez ces propositions dans le service en ligne.</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r>
            <a:br>
              <a:rPr lang="fr-FR" sz="1400" dirty="0">
                <a:solidFill>
                  <a:srgbClr val="00006D"/>
                </a:solidFill>
                <a:latin typeface="Marianne" panose="02000000000000000000" pitchFamily="2" charset="0"/>
              </a:rPr>
            </a:br>
            <a:r>
              <a:rPr lang="fr-FR" sz="14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xmlns="" id="{7C01FA6B-1BA8-BECB-EBF8-D8739C6F2592}"/>
              </a:ext>
            </a:extLst>
          </p:cNvPr>
          <p:cNvPicPr>
            <a:picLocks noChangeAspect="1"/>
          </p:cNvPicPr>
          <p:nvPr/>
        </p:nvPicPr>
        <p:blipFill>
          <a:blip r:embed="rId2"/>
          <a:stretch>
            <a:fillRect/>
          </a:stretch>
        </p:blipFill>
        <p:spPr>
          <a:xfrm>
            <a:off x="1475656" y="794900"/>
            <a:ext cx="6543348" cy="4140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Rectangle 7"/>
          <p:cNvSpPr/>
          <p:nvPr/>
        </p:nvSpPr>
        <p:spPr>
          <a:xfrm>
            <a:off x="2843808" y="3507854"/>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504058" y="3326368"/>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pic>
        <p:nvPicPr>
          <p:cNvPr id="5" name="Image 4">
            <a:extLst>
              <a:ext uri="{FF2B5EF4-FFF2-40B4-BE49-F238E27FC236}">
                <a16:creationId xmlns:a16="http://schemas.microsoft.com/office/drawing/2014/main" xmlns="" id="{FC9A0C16-89AF-CB09-77BA-5F844B4A3A3F}"/>
              </a:ext>
            </a:extLst>
          </p:cNvPr>
          <p:cNvPicPr>
            <a:picLocks noChangeAspect="1"/>
          </p:cNvPicPr>
          <p:nvPr/>
        </p:nvPicPr>
        <p:blipFill>
          <a:blip r:embed="rId2"/>
          <a:stretch>
            <a:fillRect/>
          </a:stretch>
        </p:blipFill>
        <p:spPr>
          <a:xfrm>
            <a:off x="1205652" y="33750"/>
            <a:ext cx="4190371" cy="5076000"/>
          </a:xfrm>
          <a:prstGeom prst="rect">
            <a:avLst/>
          </a:prstGeom>
        </p:spPr>
      </p:pic>
    </p:spTree>
    <p:extLst>
      <p:ext uri="{BB962C8B-B14F-4D97-AF65-F5344CB8AC3E}">
        <p14:creationId xmlns:p14="http://schemas.microsoft.com/office/powerpoint/2010/main" val="3010640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xmlns="" id="{1A12D260-C345-A876-7FFD-304F45378671}"/>
              </a:ext>
            </a:extLst>
          </p:cNvPr>
          <p:cNvPicPr>
            <a:picLocks noChangeAspect="1"/>
          </p:cNvPicPr>
          <p:nvPr/>
        </p:nvPicPr>
        <p:blipFill>
          <a:blip r:embed="rId2"/>
          <a:stretch>
            <a:fillRect/>
          </a:stretch>
        </p:blipFill>
        <p:spPr>
          <a:xfrm>
            <a:off x="2267744" y="569040"/>
            <a:ext cx="4700423" cy="4005419"/>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3291830"/>
            <a:ext cx="5184576" cy="900246"/>
          </a:xfrm>
          <a:prstGeom prst="rect">
            <a:avLst/>
          </a:prstGeom>
          <a:no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400" b="1" dirty="0">
                <a:solidFill>
                  <a:srgbClr val="00006D"/>
                </a:solidFill>
                <a:latin typeface="Marianne" panose="02000000000000000000" pitchFamily="2" charset="0"/>
              </a:rPr>
              <a:t>A partir du mardi 30 juin après-midi, consultez et téléchargez le résultat des demandes formulées pour une formation dans un établissement.</a:t>
            </a:r>
          </a:p>
        </p:txBody>
      </p:sp>
    </p:spTree>
    <p:extLst>
      <p:ext uri="{BB962C8B-B14F-4D97-AF65-F5344CB8AC3E}">
        <p14:creationId xmlns:p14="http://schemas.microsoft.com/office/powerpoint/2010/main" val="7377685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2289" y="3799619"/>
            <a:ext cx="7723683" cy="523220"/>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609437" y="4373800"/>
            <a:ext cx="7579667" cy="307777"/>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pic>
        <p:nvPicPr>
          <p:cNvPr id="5" name="Image 4">
            <a:extLst>
              <a:ext uri="{FF2B5EF4-FFF2-40B4-BE49-F238E27FC236}">
                <a16:creationId xmlns:a16="http://schemas.microsoft.com/office/drawing/2014/main" xmlns="" id="{3659B4AC-B0D8-5B34-B61E-C84147F9A043}"/>
              </a:ext>
            </a:extLst>
          </p:cNvPr>
          <p:cNvPicPr>
            <a:picLocks noChangeAspect="1"/>
          </p:cNvPicPr>
          <p:nvPr/>
        </p:nvPicPr>
        <p:blipFill>
          <a:blip r:embed="rId2"/>
          <a:stretch>
            <a:fillRect/>
          </a:stretch>
        </p:blipFill>
        <p:spPr>
          <a:xfrm>
            <a:off x="1182160" y="475527"/>
            <a:ext cx="6425741" cy="3127519"/>
          </a:xfrm>
          <a:prstGeom prst="rect">
            <a:avLst/>
          </a:prstGeom>
        </p:spPr>
      </p:pic>
    </p:spTree>
    <p:extLst>
      <p:ext uri="{BB962C8B-B14F-4D97-AF65-F5344CB8AC3E}">
        <p14:creationId xmlns:p14="http://schemas.microsoft.com/office/powerpoint/2010/main" val="1548858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9" name="Rectangle 8"/>
          <p:cNvSpPr/>
          <p:nvPr/>
        </p:nvSpPr>
        <p:spPr>
          <a:xfrm>
            <a:off x="539552" y="3648026"/>
            <a:ext cx="8244448" cy="895630"/>
          </a:xfrm>
          <a:prstGeom prst="rect">
            <a:avLst/>
          </a:prstGeom>
        </p:spPr>
        <p:txBody>
          <a:bodyPr wrap="square">
            <a:spAutoFit/>
          </a:bodyPr>
          <a:lstStyle/>
          <a:p>
            <a:pPr lvl="0" defTabSz="1219170">
              <a:lnSpc>
                <a:spcPct val="90000"/>
              </a:lnSpc>
              <a:spcBef>
                <a:spcPct val="0"/>
              </a:spcBef>
            </a:pPr>
            <a:r>
              <a:rPr lang="fr-FR" sz="14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400" b="1" dirty="0">
                <a:solidFill>
                  <a:schemeClr val="tx2">
                    <a:lumMod val="75000"/>
                  </a:schemeClr>
                </a:solidFill>
                <a:latin typeface="Marianne" panose="02000000000000000000" pitchFamily="2" charset="0"/>
              </a:rPr>
            </a:br>
            <a:endParaRPr lang="fr-FR" sz="14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400" b="1" dirty="0">
                <a:solidFill>
                  <a:schemeClr val="tx2">
                    <a:lumMod val="75000"/>
                  </a:schemeClr>
                </a:solidFill>
                <a:latin typeface="Marianne" panose="02000000000000000000" pitchFamily="2" charset="0"/>
              </a:rPr>
              <a:t>Le compte de l’élève lui permet de lire ce que le représentant légal a complété</a:t>
            </a:r>
            <a:r>
              <a:rPr lang="fr-FR" sz="1600" b="1" dirty="0">
                <a:solidFill>
                  <a:schemeClr val="tx2">
                    <a:lumMod val="75000"/>
                  </a:schemeClr>
                </a:solidFill>
                <a:latin typeface="Marianne" panose="02000000000000000000" pitchFamily="2" charset="0"/>
              </a:rPr>
              <a:t>.</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pic>
        <p:nvPicPr>
          <p:cNvPr id="4" name="Image 3">
            <a:extLst>
              <a:ext uri="{FF2B5EF4-FFF2-40B4-BE49-F238E27FC236}">
                <a16:creationId xmlns:a16="http://schemas.microsoft.com/office/drawing/2014/main" xmlns="" id="{B81F3346-8F1A-C0D7-2B8A-DECDE1ED772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32547" y="618174"/>
            <a:ext cx="6478905" cy="2951480"/>
          </a:xfrm>
          <a:prstGeom prst="rect">
            <a:avLst/>
          </a:prstGeom>
          <a:noFill/>
          <a:ln>
            <a:noFill/>
          </a:ln>
        </p:spPr>
      </p:pic>
    </p:spTree>
    <p:extLst>
      <p:ext uri="{BB962C8B-B14F-4D97-AF65-F5344CB8AC3E}">
        <p14:creationId xmlns:p14="http://schemas.microsoft.com/office/powerpoint/2010/main" val="2597705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xmlns="" id="{303968FE-6C1E-7947-5A8C-5BDEE70016A7}"/>
              </a:ext>
            </a:extLst>
          </p:cNvPr>
          <p:cNvPicPr>
            <a:picLocks noChangeAspect="1"/>
          </p:cNvPicPr>
          <p:nvPr/>
        </p:nvPicPr>
        <p:blipFill>
          <a:blip r:embed="rId2"/>
          <a:stretch>
            <a:fillRect/>
          </a:stretch>
        </p:blipFill>
        <p:spPr>
          <a:xfrm>
            <a:off x="2602472" y="480377"/>
            <a:ext cx="5420995" cy="4182745"/>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04456" cy="867930"/>
          </a:xfrm>
          <a:prstGeom prst="rect">
            <a:avLst/>
          </a:prstGeom>
        </p:spPr>
        <p:txBody>
          <a:bodyPr wrap="square">
            <a:spAutoFit/>
          </a:bodyPr>
          <a:lstStyle/>
          <a:p>
            <a:pPr lvl="0" defTabSz="1219170">
              <a:lnSpc>
                <a:spcPct val="90000"/>
              </a:lnSpc>
              <a:spcBef>
                <a:spcPct val="0"/>
              </a:spcBef>
            </a:pPr>
            <a:r>
              <a:rPr lang="fr-FR" sz="1400" b="1" dirty="0">
                <a:solidFill>
                  <a:schemeClr val="tx2">
                    <a:lumMod val="75000"/>
                  </a:schemeClr>
                </a:solidFill>
                <a:latin typeface="Marianne" panose="02000000000000000000" pitchFamily="2" charset="0"/>
              </a:rPr>
              <a:t>Connectez vous à votre compte </a:t>
            </a:r>
            <a:r>
              <a:rPr lang="fr-FR" sz="1400" b="1" dirty="0" err="1">
                <a:solidFill>
                  <a:schemeClr val="tx2">
                    <a:lumMod val="75000"/>
                  </a:schemeClr>
                </a:solidFill>
                <a:latin typeface="Marianne" panose="02000000000000000000" pitchFamily="2" charset="0"/>
              </a:rPr>
              <a:t>ÉduConnect</a:t>
            </a:r>
            <a:r>
              <a:rPr lang="fr-FR" sz="1400" b="1" dirty="0">
                <a:solidFill>
                  <a:schemeClr val="tx2">
                    <a:lumMod val="75000"/>
                  </a:schemeClr>
                </a:solidFill>
                <a:latin typeface="Marianne" panose="02000000000000000000" pitchFamily="2" charset="0"/>
              </a:rPr>
              <a:t> avec l’identifiant et le mot de passe transmis par le chef d’établissement.</a:t>
            </a: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xmlns="" id="{2CD868D5-6646-37A2-01C6-987C6940472E}"/>
              </a:ext>
            </a:extLst>
          </p:cNvPr>
          <p:cNvPicPr>
            <a:picLocks noChangeAspect="1"/>
          </p:cNvPicPr>
          <p:nvPr/>
        </p:nvPicPr>
        <p:blipFill>
          <a:blip r:embed="rId2"/>
          <a:stretch>
            <a:fillRect/>
          </a:stretch>
        </p:blipFill>
        <p:spPr>
          <a:xfrm>
            <a:off x="971600" y="392898"/>
            <a:ext cx="5837384" cy="4608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Rectangle 5"/>
          <p:cNvSpPr/>
          <p:nvPr/>
        </p:nvSpPr>
        <p:spPr>
          <a:xfrm>
            <a:off x="6228185" y="1444207"/>
            <a:ext cx="2829202" cy="480131"/>
          </a:xfrm>
          <a:prstGeom prst="rect">
            <a:avLst/>
          </a:prstGeom>
        </p:spPr>
        <p:txBody>
          <a:bodyPr wrap="square">
            <a:spAutoFit/>
          </a:bodyPr>
          <a:lstStyle/>
          <a:p>
            <a:pPr defTabSz="1219170">
              <a:lnSpc>
                <a:spcPct val="90000"/>
              </a:lnSpc>
              <a:spcBef>
                <a:spcPct val="0"/>
              </a:spcBef>
            </a:pPr>
            <a:r>
              <a:rPr lang="fr-FR" sz="1400" b="1" dirty="0">
                <a:solidFill>
                  <a:schemeClr val="tx2">
                    <a:lumMod val="75000"/>
                  </a:schemeClr>
                </a:solidFill>
                <a:latin typeface="Marianne" panose="02000000000000000000" pitchFamily="2" charset="0"/>
              </a:rPr>
              <a:t>Accédez aux services en ligne depuis Mes services.</a:t>
            </a:r>
            <a:endParaRPr lang="fr-FR" sz="14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xmlns="" id="{4C4DF2D8-482C-B7E3-BE1E-BC89A395095E}"/>
              </a:ext>
            </a:extLst>
          </p:cNvPr>
          <p:cNvPicPr preferRelativeResize="0">
            <a:picLocks noChangeAspect="1"/>
          </p:cNvPicPr>
          <p:nvPr/>
        </p:nvPicPr>
        <p:blipFill>
          <a:blip r:embed="rId2"/>
          <a:stretch>
            <a:fillRect/>
          </a:stretch>
        </p:blipFill>
        <p:spPr>
          <a:xfrm>
            <a:off x="1397541" y="771550"/>
            <a:ext cx="6348918" cy="3996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Rectangle 5"/>
          <p:cNvSpPr/>
          <p:nvPr/>
        </p:nvSpPr>
        <p:spPr>
          <a:xfrm>
            <a:off x="2777907" y="2499742"/>
            <a:ext cx="5034454" cy="480131"/>
          </a:xfrm>
          <a:prstGeom prst="rect">
            <a:avLst/>
          </a:prstGeom>
        </p:spPr>
        <p:txBody>
          <a:bodyPr wrap="square">
            <a:spAutoFit/>
          </a:bodyPr>
          <a:lstStyle/>
          <a:p>
            <a:pPr defTabSz="1219170">
              <a:lnSpc>
                <a:spcPct val="90000"/>
              </a:lnSpc>
              <a:spcBef>
                <a:spcPct val="0"/>
              </a:spcBef>
            </a:pPr>
            <a:r>
              <a:rPr lang="fr-FR" sz="1400" b="1" dirty="0">
                <a:solidFill>
                  <a:schemeClr val="tx2">
                    <a:lumMod val="75000"/>
                  </a:schemeClr>
                </a:solidFill>
                <a:latin typeface="Marianne" panose="02000000000000000000" pitchFamily="2" charset="0"/>
              </a:rPr>
              <a:t>À partir de la date indiquée par le chef d’établissement vous pourrez vous connecter au service Orientation.</a:t>
            </a:r>
            <a:endParaRPr lang="fr-FR" sz="14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effectuer les démarches d’orientation après la 3</a:t>
            </a:r>
            <a:r>
              <a:rPr lang="fr-FR" sz="3200" b="1" baseline="30000" dirty="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latin typeface="Marianne" panose="02000000000000000000" pitchFamily="2" charset="0"/>
              </a:rPr>
              <a:t>Les étapes </a:t>
            </a:r>
          </a:p>
        </p:txBody>
      </p:sp>
      <p:sp>
        <p:nvSpPr>
          <p:cNvPr id="6" name="Rectangle 5"/>
          <p:cNvSpPr/>
          <p:nvPr/>
        </p:nvSpPr>
        <p:spPr>
          <a:xfrm>
            <a:off x="4499992" y="627534"/>
            <a:ext cx="4660966" cy="3582519"/>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effectuer les démarches d’orientation 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pour la rentrée 2026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a:solidFill>
                  <a:srgbClr val="00006D"/>
                </a:solidFill>
                <a:latin typeface="Marianne" panose="02000000000000000000" pitchFamily="2" charset="0"/>
              </a:rPr>
              <a:t>1.   Découvrez les formations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2.   Formulez vos demandes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3.   Répondez aux propositions d’orientation </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4.   Consultez les résultats d’admission</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5.   Procédez à l’inscription dans l’établissement    d’admission</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rgbClr val="00006D"/>
                </a:solidFill>
                <a:latin typeface="Marianne" panose="02000000000000000000" pitchFamily="2" charset="0"/>
                <a:cs typeface="Arial" panose="020B0604020202020204" pitchFamily="34" charset="0"/>
              </a:rPr>
              <a:t>Les boutons sont activés successivement un par un en fonction de la progression du calendrier pour chacune des étapes.</a:t>
            </a: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endParaRPr lang="fr-FR" sz="1400" dirty="0"/>
          </a:p>
        </p:txBody>
      </p:sp>
      <p:pic>
        <p:nvPicPr>
          <p:cNvPr id="5" name="Image 4">
            <a:extLst>
              <a:ext uri="{FF2B5EF4-FFF2-40B4-BE49-F238E27FC236}">
                <a16:creationId xmlns:a16="http://schemas.microsoft.com/office/drawing/2014/main" xmlns="" id="{BBB11344-9D83-5560-6955-C5890043F726}"/>
              </a:ext>
            </a:extLst>
          </p:cNvPr>
          <p:cNvPicPr>
            <a:picLocks noChangeAspect="1"/>
          </p:cNvPicPr>
          <p:nvPr/>
        </p:nvPicPr>
        <p:blipFill>
          <a:blip r:embed="rId2"/>
          <a:stretch>
            <a:fillRect/>
          </a:stretch>
        </p:blipFill>
        <p:spPr>
          <a:xfrm>
            <a:off x="1270000" y="14982"/>
            <a:ext cx="3302000" cy="5143500"/>
          </a:xfrm>
          <a:prstGeom prst="rect">
            <a:avLst/>
          </a:prstGeom>
        </p:spPr>
      </p:pic>
    </p:spTree>
    <p:extLst>
      <p:ext uri="{BB962C8B-B14F-4D97-AF65-F5344CB8AC3E}">
        <p14:creationId xmlns:p14="http://schemas.microsoft.com/office/powerpoint/2010/main" val="2300596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C1BCC4C50187D4683BA652F74F6DBDD" ma:contentTypeVersion="1" ma:contentTypeDescription="Crée un document." ma:contentTypeScope="" ma:versionID="a3018e4aaa0a5a7008ca94df97e96ae8">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6311A1A-D9E9-47A4-9DA8-5383C4ADA13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4B279A5-87A2-445D-95C3-916EB9C5F0E3}">
  <ds:schemaRefs>
    <ds:schemaRef ds:uri="http://schemas.microsoft.com/sharepoint/v3"/>
    <ds:schemaRef ds:uri="http://www.w3.org/XML/1998/namespace"/>
    <ds:schemaRef ds:uri="http://schemas.microsoft.com/office/2006/documentManagement/types"/>
    <ds:schemaRef ds:uri="http://schemas.openxmlformats.org/package/2006/metadata/core-properties"/>
    <ds:schemaRef ds:uri="http://purl.org/dc/elements/1.1/"/>
    <ds:schemaRef ds:uri="http://purl.org/dc/terms/"/>
    <ds:schemaRef ds:uri="http://schemas.microsoft.com/office/infopath/2007/PartnerControls"/>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1371</TotalTime>
  <Words>495</Words>
  <Application>Microsoft Office PowerPoint</Application>
  <PresentationFormat>Affichage à l'écran (16:9)</PresentationFormat>
  <Paragraphs>108</Paragraphs>
  <Slides>22</Slides>
  <Notes>0</Notes>
  <HiddenSlides>0</HiddenSlides>
  <MMClips>0</MMClips>
  <ScaleCrop>false</ScaleCrop>
  <HeadingPairs>
    <vt:vector size="4" baseType="variant">
      <vt:variant>
        <vt:lpstr>Thème</vt:lpstr>
      </vt:variant>
      <vt:variant>
        <vt:i4>5</vt:i4>
      </vt:variant>
      <vt:variant>
        <vt:lpstr>Titres des diapositives</vt:lpstr>
      </vt:variant>
      <vt:variant>
        <vt:i4>22</vt:i4>
      </vt:variant>
    </vt:vector>
  </HeadingPairs>
  <TitlesOfParts>
    <vt:vector size="27" baseType="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3 avril vous pouvez consulter l’offre de formation 2026. </vt:lpstr>
      <vt:lpstr>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Une fois enregistrées, vos demandes sont envoyées :  -  à l’établissement pour que le conseil de classe examine les choix d’orientation ;  -  à l’académie pour traiter l’admission.</vt:lpstr>
      <vt:lpstr>Les choix d’orientation sont déduits de vos demandes. Dans cet exemple, le conseil de classe sera informé d’un choix d’orientation en 2de générale et technologique et 1re année de CAP ou de CAP agricole.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Utilisateur Windows</cp:lastModifiedBy>
  <cp:revision>108</cp:revision>
  <dcterms:created xsi:type="dcterms:W3CDTF">2020-03-05T15:21:24Z</dcterms:created>
  <dcterms:modified xsi:type="dcterms:W3CDTF">2026-03-26T08:48:30Z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0x0101004C1BCC4C50187D4683BA652F74F6DBDD</vt:lpwstr>
  </property>
</Properties>
</file>