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9" r:id="rId1"/>
  </p:sldMasterIdLst>
  <p:sldIdLst>
    <p:sldId id="256" r:id="rId2"/>
    <p:sldId id="267" r:id="rId3"/>
    <p:sldId id="257" r:id="rId4"/>
    <p:sldId id="261" r:id="rId5"/>
    <p:sldId id="264" r:id="rId6"/>
    <p:sldId id="262" r:id="rId7"/>
    <p:sldId id="268" r:id="rId8"/>
    <p:sldId id="269" r:id="rId9"/>
    <p:sldId id="265" r:id="rId10"/>
    <p:sldId id="270" r:id="rId11"/>
    <p:sldId id="271"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987" autoAdjust="0"/>
    <p:restoredTop sz="94660"/>
  </p:normalViewPr>
  <p:slideViewPr>
    <p:cSldViewPr snapToGrid="0">
      <p:cViewPr varScale="1">
        <p:scale>
          <a:sx n="106" d="100"/>
          <a:sy n="106" d="100"/>
        </p:scale>
        <p:origin x="-90" y="-22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 xmlns:p14="http://schemas.microsoft.com/office/powerpoint/2010/main" val="3699063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8A87A34-81AB-432B-8DAE-1953F412C126}" type="datetimeFigureOut">
              <a:rPr lang="en-US" smtClean="0"/>
              <a:pPr/>
              <a:t>1/30/2025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 xmlns:p14="http://schemas.microsoft.com/office/powerpoint/2010/main" val="4288002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8A87A34-81AB-432B-8DAE-1953F412C126}" type="datetimeFigureOut">
              <a:rPr lang="en-US" smtClean="0"/>
              <a:pPr/>
              <a:t>1/30/2025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 xmlns:p14="http://schemas.microsoft.com/office/powerpoint/2010/main" val="10130053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8A87A34-81AB-432B-8DAE-1953F412C126}" type="datetimeFigureOut">
              <a:rPr lang="en-US" smtClean="0"/>
              <a:pPr/>
              <a:t>1/30/2025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 xmlns:p14="http://schemas.microsoft.com/office/powerpoint/2010/main" val="37201284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8A87A34-81AB-432B-8DAE-1953F412C126}" type="datetimeFigureOut">
              <a:rPr lang="en-US" smtClean="0"/>
              <a:pPr/>
              <a:t>1/30/2025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 xmlns:p14="http://schemas.microsoft.com/office/powerpoint/2010/main" val="24551130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8A87A34-81AB-432B-8DAE-1953F412C126}" type="datetimeFigureOut">
              <a:rPr lang="en-US" smtClean="0"/>
              <a:pPr/>
              <a:t>1/30/2025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 xmlns:p14="http://schemas.microsoft.com/office/powerpoint/2010/main" val="37151270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 xmlns:p14="http://schemas.microsoft.com/office/powerpoint/2010/main" val="42455040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 xmlns:p14="http://schemas.microsoft.com/office/powerpoint/2010/main" val="2378958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 xmlns:p14="http://schemas.microsoft.com/office/powerpoint/2010/main" val="3689802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8A87A34-81AB-432B-8DAE-1953F412C126}" type="datetimeFigureOut">
              <a:rPr lang="en-US" smtClean="0"/>
              <a:pPr/>
              <a:t>1/30/2025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 xmlns:p14="http://schemas.microsoft.com/office/powerpoint/2010/main" val="4127772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pPr/>
              <a:t>1/30/2025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 xmlns:p14="http://schemas.microsoft.com/office/powerpoint/2010/main" val="511935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1/30/2025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 xmlns:p14="http://schemas.microsoft.com/office/powerpoint/2010/main" val="2104680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pPr/>
              <a:t>1/30/2025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 xmlns:p14="http://schemas.microsoft.com/office/powerpoint/2010/main" val="3546932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pPr/>
              <a:t>1/30/2025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 xmlns:p14="http://schemas.microsoft.com/office/powerpoint/2010/main" val="2947995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smtClean="0"/>
              <a:pPr/>
              <a:t>1/30/2025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 xmlns:p14="http://schemas.microsoft.com/office/powerpoint/2010/main" val="3315303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smtClean="0"/>
              <a:pPr/>
              <a:t>1/30/2025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 xmlns:p14="http://schemas.microsoft.com/office/powerpoint/2010/main" val="2103654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1/30/2025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‹N°›</a:t>
            </a:fld>
            <a:endParaRPr lang="en-US" dirty="0"/>
          </a:p>
        </p:txBody>
      </p:sp>
    </p:spTree>
    <p:extLst>
      <p:ext uri="{BB962C8B-B14F-4D97-AF65-F5344CB8AC3E}">
        <p14:creationId xmlns="" xmlns:p14="http://schemas.microsoft.com/office/powerpoint/2010/main" val="1699379184"/>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1FB71B5B-FDFB-4D37-8C33-E6BCEF4356F0}"/>
              </a:ext>
            </a:extLst>
          </p:cNvPr>
          <p:cNvSpPr>
            <a:spLocks noGrp="1"/>
          </p:cNvSpPr>
          <p:nvPr>
            <p:ph type="ctrTitle"/>
          </p:nvPr>
        </p:nvSpPr>
        <p:spPr>
          <a:xfrm>
            <a:off x="1402564" y="3330736"/>
            <a:ext cx="7766936" cy="1646302"/>
          </a:xfrm>
        </p:spPr>
        <p:txBody>
          <a:bodyPr/>
          <a:lstStyle/>
          <a:p>
            <a:r>
              <a:rPr lang="fr-FR" dirty="0"/>
              <a:t>Voyage pédagogique en ITALIE</a:t>
            </a:r>
          </a:p>
        </p:txBody>
      </p:sp>
      <p:sp>
        <p:nvSpPr>
          <p:cNvPr id="3" name="Sous-titre 2">
            <a:extLst>
              <a:ext uri="{FF2B5EF4-FFF2-40B4-BE49-F238E27FC236}">
                <a16:creationId xmlns="" xmlns:a16="http://schemas.microsoft.com/office/drawing/2014/main" id="{66856ABA-2C28-468A-9CFE-10A093C6B95D}"/>
              </a:ext>
            </a:extLst>
          </p:cNvPr>
          <p:cNvSpPr>
            <a:spLocks noGrp="1"/>
          </p:cNvSpPr>
          <p:nvPr>
            <p:ph type="subTitle" idx="1"/>
          </p:nvPr>
        </p:nvSpPr>
        <p:spPr>
          <a:xfrm>
            <a:off x="1402564" y="5252101"/>
            <a:ext cx="7766936" cy="1096899"/>
          </a:xfrm>
        </p:spPr>
        <p:txBody>
          <a:bodyPr>
            <a:normAutofit/>
          </a:bodyPr>
          <a:lstStyle/>
          <a:p>
            <a:r>
              <a:rPr lang="fr-FR" sz="3600" dirty="0"/>
              <a:t>DU 24 AU 29 MARS 2025</a:t>
            </a:r>
          </a:p>
        </p:txBody>
      </p:sp>
      <p:pic>
        <p:nvPicPr>
          <p:cNvPr id="3074" name="Picture 2" descr="Résultat d’images pour colisée">
            <a:extLst>
              <a:ext uri="{FF2B5EF4-FFF2-40B4-BE49-F238E27FC236}">
                <a16:creationId xmlns="" xmlns:a16="http://schemas.microsoft.com/office/drawing/2014/main" id="{CDFE8852-253C-40AF-5217-621CCF4FF87E}"/>
              </a:ext>
            </a:extLst>
          </p:cNvPr>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054826" y="372563"/>
            <a:ext cx="3429000" cy="2228850"/>
          </a:xfrm>
          <a:prstGeom prst="rect">
            <a:avLst/>
          </a:prstGeom>
          <a:noFill/>
          <a:extLst>
            <a:ext uri="{909E8E84-426E-40DD-AFC4-6F175D3DCCD1}">
              <a14:hiddenFill xmlns="" xmlns:a14="http://schemas.microsoft.com/office/drawing/2010/main">
                <a:solidFill>
                  <a:srgbClr val="FFFFFF"/>
                </a:solidFill>
              </a14:hiddenFill>
            </a:ext>
          </a:extLst>
        </p:spPr>
      </p:pic>
      <p:pic>
        <p:nvPicPr>
          <p:cNvPr id="3078" name="Picture 6" descr="Ostie - Vikidia, l’encyclopédie des 8-13 ans">
            <a:extLst>
              <a:ext uri="{FF2B5EF4-FFF2-40B4-BE49-F238E27FC236}">
                <a16:creationId xmlns="" xmlns:a16="http://schemas.microsoft.com/office/drawing/2014/main" id="{51CC24F7-CED5-57D7-DE9E-C673442B57DF}"/>
              </a:ext>
            </a:extLst>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8036923" y="899559"/>
            <a:ext cx="3100251" cy="2066515"/>
          </a:xfrm>
          <a:prstGeom prst="rect">
            <a:avLst/>
          </a:prstGeom>
          <a:noFill/>
          <a:extLst>
            <a:ext uri="{909E8E84-426E-40DD-AFC4-6F175D3DCCD1}">
              <a14:hiddenFill xmlns="" xmlns:a14="http://schemas.microsoft.com/office/drawing/2010/main">
                <a:solidFill>
                  <a:srgbClr val="FFFFFF"/>
                </a:solidFill>
              </a14:hiddenFill>
            </a:ext>
          </a:extLst>
        </p:spPr>
      </p:pic>
      <p:pic>
        <p:nvPicPr>
          <p:cNvPr id="3082" name="Picture 10" descr="A Guide to Architecture at the Vatican - City Wonders">
            <a:extLst>
              <a:ext uri="{FF2B5EF4-FFF2-40B4-BE49-F238E27FC236}">
                <a16:creationId xmlns="" xmlns:a16="http://schemas.microsoft.com/office/drawing/2014/main" id="{0A345C77-62C5-4D91-5D7A-F77CD699E22F}"/>
              </a:ext>
            </a:extLst>
          </p:cNvPr>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69965" y="4153887"/>
            <a:ext cx="3431177" cy="257338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115993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E7F9D5F-946E-5952-B339-64E165F63D5D}"/>
              </a:ext>
            </a:extLst>
          </p:cNvPr>
          <p:cNvSpPr>
            <a:spLocks noGrp="1"/>
          </p:cNvSpPr>
          <p:nvPr>
            <p:ph type="title"/>
          </p:nvPr>
        </p:nvSpPr>
        <p:spPr/>
        <p:txBody>
          <a:bodyPr/>
          <a:lstStyle/>
          <a:p>
            <a:r>
              <a:rPr lang="fr-FR" dirty="0"/>
              <a:t>Hébergement ? </a:t>
            </a:r>
          </a:p>
        </p:txBody>
      </p:sp>
      <p:sp>
        <p:nvSpPr>
          <p:cNvPr id="3" name="Espace réservé du contenu 2">
            <a:extLst>
              <a:ext uri="{FF2B5EF4-FFF2-40B4-BE49-F238E27FC236}">
                <a16:creationId xmlns="" xmlns:a16="http://schemas.microsoft.com/office/drawing/2014/main" id="{40DCE260-F712-ABCC-2EEC-2A443E52E6B0}"/>
              </a:ext>
            </a:extLst>
          </p:cNvPr>
          <p:cNvSpPr>
            <a:spLocks noGrp="1"/>
          </p:cNvSpPr>
          <p:nvPr>
            <p:ph idx="1"/>
          </p:nvPr>
        </p:nvSpPr>
        <p:spPr/>
        <p:txBody>
          <a:bodyPr/>
          <a:lstStyle/>
          <a:p>
            <a:r>
              <a:rPr lang="fr-FR" dirty="0"/>
              <a:t>Nous n’avons pas encore le nom de l’hôtel. </a:t>
            </a:r>
          </a:p>
          <a:p>
            <a:r>
              <a:rPr lang="fr-FR" dirty="0"/>
              <a:t>3 nuits à priori dans le même hébergement (pension complète)</a:t>
            </a:r>
          </a:p>
          <a:p>
            <a:r>
              <a:rPr lang="fr-FR" dirty="0"/>
              <a:t>Des chambres entre 3 et 5: les élèves pourront proposer des groupes</a:t>
            </a:r>
          </a:p>
          <a:p>
            <a:r>
              <a:rPr lang="fr-FR" dirty="0"/>
              <a:t>Heure du coucher: 22h maximum</a:t>
            </a:r>
          </a:p>
          <a:p>
            <a:r>
              <a:rPr lang="fr-FR" dirty="0"/>
              <a:t>Heure de lever: 7h</a:t>
            </a:r>
          </a:p>
          <a:p>
            <a:r>
              <a:rPr lang="fr-FR" dirty="0"/>
              <a:t>Téléphone autorisé mais remis aux professeurs à 21h30. Prévoir une étiquette avec le nom de l’élève.</a:t>
            </a:r>
          </a:p>
          <a:p>
            <a:endParaRPr lang="fr-FR" dirty="0"/>
          </a:p>
        </p:txBody>
      </p:sp>
      <p:pic>
        <p:nvPicPr>
          <p:cNvPr id="4102" name="Picture 6" descr="Free Funny Cartoon Videos Download For Mobile Phones : Cartoon Funny ...">
            <a:extLst>
              <a:ext uri="{FF2B5EF4-FFF2-40B4-BE49-F238E27FC236}">
                <a16:creationId xmlns="" xmlns:a16="http://schemas.microsoft.com/office/drawing/2014/main" id="{8B30D095-0738-3234-9C28-914EB0A4DCAF}"/>
              </a:ext>
            </a:extLst>
          </p:cNvPr>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9875519" y="3324497"/>
            <a:ext cx="2430780" cy="243078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341889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9FE65CCE-A3BD-AB71-4392-B9D6BF44B60C}"/>
              </a:ext>
            </a:extLst>
          </p:cNvPr>
          <p:cNvSpPr>
            <a:spLocks noGrp="1"/>
          </p:cNvSpPr>
          <p:nvPr>
            <p:ph type="title"/>
          </p:nvPr>
        </p:nvSpPr>
        <p:spPr/>
        <p:txBody>
          <a:bodyPr/>
          <a:lstStyle/>
          <a:p>
            <a:r>
              <a:rPr lang="fr-FR" dirty="0"/>
              <a:t>Quelques conseils</a:t>
            </a:r>
          </a:p>
        </p:txBody>
      </p:sp>
      <p:sp>
        <p:nvSpPr>
          <p:cNvPr id="3" name="Espace réservé du contenu 2">
            <a:extLst>
              <a:ext uri="{FF2B5EF4-FFF2-40B4-BE49-F238E27FC236}">
                <a16:creationId xmlns="" xmlns:a16="http://schemas.microsoft.com/office/drawing/2014/main" id="{295725A4-7E52-0AB5-1553-1253D1DE7A52}"/>
              </a:ext>
            </a:extLst>
          </p:cNvPr>
          <p:cNvSpPr>
            <a:spLocks noGrp="1"/>
          </p:cNvSpPr>
          <p:nvPr>
            <p:ph idx="1"/>
          </p:nvPr>
        </p:nvSpPr>
        <p:spPr/>
        <p:txBody>
          <a:bodyPr/>
          <a:lstStyle/>
          <a:p>
            <a:r>
              <a:rPr lang="fr-FR" b="1" u="sng" dirty="0"/>
              <a:t>L’argent de poche et objets de valeur</a:t>
            </a:r>
          </a:p>
          <a:p>
            <a:pPr marL="0" indent="0">
              <a:buNone/>
            </a:pPr>
            <a:r>
              <a:rPr lang="fr-FR" dirty="0"/>
              <a:t>Si les élèves veulent ramener des petits souvenirs, ils peuvent prendre de l’argent (50 maximum )</a:t>
            </a:r>
          </a:p>
          <a:p>
            <a:r>
              <a:rPr lang="fr-FR" dirty="0"/>
              <a:t>Médicaments pour le mal des transports (et des poches)</a:t>
            </a:r>
          </a:p>
          <a:p>
            <a:r>
              <a:rPr lang="fr-FR" dirty="0"/>
              <a:t>Pas de chaussures neuves</a:t>
            </a:r>
          </a:p>
          <a:p>
            <a:pPr marL="0" indent="0">
              <a:buNone/>
            </a:pPr>
            <a:r>
              <a:rPr lang="fr-FR" dirty="0"/>
              <a:t>Les élèves sont responsables de leurs affaires (pas d’objet de valeur)</a:t>
            </a:r>
          </a:p>
          <a:p>
            <a:r>
              <a:rPr lang="fr-FR" dirty="0"/>
              <a:t>Je communiquerai via l’ENT avec les familles pour donner des nouvelles (photo, programme)</a:t>
            </a:r>
          </a:p>
          <a:p>
            <a:pPr marL="0" indent="0">
              <a:buNone/>
            </a:pPr>
            <a:r>
              <a:rPr lang="fr-FR" dirty="0"/>
              <a:t>Menu-établissement- vie du collège- sorties- Rome- blog </a:t>
            </a:r>
          </a:p>
          <a:p>
            <a:endParaRPr lang="fr-FR" dirty="0"/>
          </a:p>
        </p:txBody>
      </p:sp>
    </p:spTree>
    <p:extLst>
      <p:ext uri="{BB962C8B-B14F-4D97-AF65-F5344CB8AC3E}">
        <p14:creationId xmlns="" xmlns:p14="http://schemas.microsoft.com/office/powerpoint/2010/main" val="2972435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F553CC17-0044-16C9-5341-48AC2C8F97AB}"/>
              </a:ext>
            </a:extLst>
          </p:cNvPr>
          <p:cNvSpPr>
            <a:spLocks noGrp="1"/>
          </p:cNvSpPr>
          <p:nvPr>
            <p:ph type="title"/>
          </p:nvPr>
        </p:nvSpPr>
        <p:spPr/>
        <p:txBody>
          <a:bodyPr/>
          <a:lstStyle/>
          <a:p>
            <a:r>
              <a:rPr lang="fr-FR" dirty="0"/>
              <a:t>Le trousseau</a:t>
            </a:r>
          </a:p>
        </p:txBody>
      </p:sp>
      <p:pic>
        <p:nvPicPr>
          <p:cNvPr id="1026" name="Picture 2" descr="E:\provence\mots.jpg"/>
          <p:cNvPicPr>
            <a:picLocks noGrp="1" noChangeAspect="1" noChangeArrowheads="1"/>
          </p:cNvPicPr>
          <p:nvPr>
            <p:ph idx="1"/>
          </p:nvPr>
        </p:nvPicPr>
        <p:blipFill>
          <a:blip r:embed="rId2"/>
          <a:srcRect/>
          <a:stretch>
            <a:fillRect/>
          </a:stretch>
        </p:blipFill>
        <p:spPr bwMode="auto">
          <a:xfrm rot="10800000">
            <a:off x="3690764" y="922348"/>
            <a:ext cx="3785800" cy="5935651"/>
          </a:xfrm>
          <a:prstGeom prst="rect">
            <a:avLst/>
          </a:prstGeom>
          <a:noFill/>
        </p:spPr>
      </p:pic>
    </p:spTree>
    <p:extLst>
      <p:ext uri="{BB962C8B-B14F-4D97-AF65-F5344CB8AC3E}">
        <p14:creationId xmlns="" xmlns:p14="http://schemas.microsoft.com/office/powerpoint/2010/main" val="3679491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1F6A82A0-35D8-1739-F968-AD907022AD3E}"/>
              </a:ext>
            </a:extLst>
          </p:cNvPr>
          <p:cNvSpPr>
            <a:spLocks noGrp="1"/>
          </p:cNvSpPr>
          <p:nvPr>
            <p:ph type="title"/>
          </p:nvPr>
        </p:nvSpPr>
        <p:spPr/>
        <p:txBody>
          <a:bodyPr/>
          <a:lstStyle/>
          <a:p>
            <a:r>
              <a:rPr lang="fr-FR" dirty="0"/>
              <a:t>L’équipe et les effectifs</a:t>
            </a:r>
          </a:p>
        </p:txBody>
      </p:sp>
      <p:sp>
        <p:nvSpPr>
          <p:cNvPr id="3" name="Espace réservé du contenu 2">
            <a:extLst>
              <a:ext uri="{FF2B5EF4-FFF2-40B4-BE49-F238E27FC236}">
                <a16:creationId xmlns="" xmlns:a16="http://schemas.microsoft.com/office/drawing/2014/main" id="{05A888A5-0DBC-75FF-7919-4E53265BD4F2}"/>
              </a:ext>
            </a:extLst>
          </p:cNvPr>
          <p:cNvSpPr>
            <a:spLocks noGrp="1"/>
          </p:cNvSpPr>
          <p:nvPr>
            <p:ph idx="1"/>
          </p:nvPr>
        </p:nvSpPr>
        <p:spPr/>
        <p:txBody>
          <a:bodyPr>
            <a:normAutofit fontScale="85000" lnSpcReduction="20000"/>
          </a:bodyPr>
          <a:lstStyle/>
          <a:p>
            <a:r>
              <a:rPr lang="fr-FR" b="1" dirty="0"/>
              <a:t>4 professeurs accompagnateurs</a:t>
            </a:r>
          </a:p>
          <a:p>
            <a:pPr marL="0" indent="0" algn="ctr">
              <a:buNone/>
            </a:pPr>
            <a:r>
              <a:rPr lang="fr-FR" dirty="0"/>
              <a:t>Mme CASSE: professeure de français</a:t>
            </a:r>
          </a:p>
          <a:p>
            <a:pPr marL="0" indent="0" algn="ctr">
              <a:buNone/>
            </a:pPr>
            <a:r>
              <a:rPr lang="fr-FR" dirty="0"/>
              <a:t> Mme FAUSTIN LEYBACH : professeure d’italien</a:t>
            </a:r>
          </a:p>
          <a:p>
            <a:pPr marL="0" indent="0" algn="ctr">
              <a:buNone/>
            </a:pPr>
            <a:r>
              <a:rPr lang="fr-FR" dirty="0"/>
              <a:t>M. CALVET: professeur de français</a:t>
            </a:r>
          </a:p>
          <a:p>
            <a:pPr marL="0" indent="0" algn="ctr">
              <a:buNone/>
            </a:pPr>
            <a:r>
              <a:rPr lang="fr-FR" dirty="0"/>
              <a:t>Mme GARCIA CATHERINNE: professeure de français, latin, grec</a:t>
            </a:r>
          </a:p>
          <a:p>
            <a:pPr marL="0" indent="0">
              <a:buNone/>
            </a:pPr>
            <a:endParaRPr lang="fr-FR" dirty="0"/>
          </a:p>
          <a:p>
            <a:r>
              <a:rPr lang="fr-FR" dirty="0"/>
              <a:t>Effectif: </a:t>
            </a:r>
            <a:r>
              <a:rPr lang="fr-FR" b="1" dirty="0"/>
              <a:t>51 élèves </a:t>
            </a:r>
          </a:p>
          <a:p>
            <a:pPr marL="0" indent="0" algn="ctr">
              <a:buNone/>
            </a:pPr>
            <a:r>
              <a:rPr lang="fr-FR" dirty="0"/>
              <a:t>5èmes latinistes  </a:t>
            </a:r>
          </a:p>
          <a:p>
            <a:pPr marL="0" indent="0" algn="ctr">
              <a:buNone/>
            </a:pPr>
            <a:r>
              <a:rPr lang="fr-FR" dirty="0"/>
              <a:t>3èmes latinistes</a:t>
            </a:r>
          </a:p>
          <a:p>
            <a:pPr marL="0" indent="0" algn="ctr">
              <a:buNone/>
            </a:pPr>
            <a:r>
              <a:rPr lang="fr-FR" dirty="0"/>
              <a:t>3èmes hellénistes </a:t>
            </a:r>
          </a:p>
          <a:p>
            <a:pPr marL="0" indent="0" algn="ctr">
              <a:buNone/>
            </a:pPr>
            <a:r>
              <a:rPr lang="fr-FR" dirty="0"/>
              <a:t>2 élèves mare nostrum</a:t>
            </a:r>
          </a:p>
          <a:p>
            <a:pPr marL="0" indent="0">
              <a:buNone/>
            </a:pPr>
            <a:r>
              <a:rPr lang="fr-FR" dirty="0"/>
              <a:t>Les élèves seront répartis en quatre groupes avec un professeur référent</a:t>
            </a:r>
          </a:p>
          <a:p>
            <a:endParaRPr lang="fr-FR" dirty="0"/>
          </a:p>
        </p:txBody>
      </p:sp>
    </p:spTree>
    <p:extLst>
      <p:ext uri="{BB962C8B-B14F-4D97-AF65-F5344CB8AC3E}">
        <p14:creationId xmlns="" xmlns:p14="http://schemas.microsoft.com/office/powerpoint/2010/main" val="807593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9CD2892-E92C-4F2F-80FE-A99840751888}"/>
              </a:ext>
            </a:extLst>
          </p:cNvPr>
          <p:cNvSpPr>
            <a:spLocks noGrp="1"/>
          </p:cNvSpPr>
          <p:nvPr>
            <p:ph type="title"/>
          </p:nvPr>
        </p:nvSpPr>
        <p:spPr/>
        <p:txBody>
          <a:bodyPr/>
          <a:lstStyle/>
          <a:p>
            <a:r>
              <a:rPr lang="fr-FR" b="1" dirty="0"/>
              <a:t>Projets autour de ce voyage</a:t>
            </a:r>
          </a:p>
        </p:txBody>
      </p:sp>
      <p:sp>
        <p:nvSpPr>
          <p:cNvPr id="3" name="Espace réservé du contenu 2">
            <a:extLst>
              <a:ext uri="{FF2B5EF4-FFF2-40B4-BE49-F238E27FC236}">
                <a16:creationId xmlns="" xmlns:a16="http://schemas.microsoft.com/office/drawing/2014/main" id="{184C842A-C4F9-4017-8FEF-B76B43327DA0}"/>
              </a:ext>
            </a:extLst>
          </p:cNvPr>
          <p:cNvSpPr>
            <a:spLocks noGrp="1"/>
          </p:cNvSpPr>
          <p:nvPr>
            <p:ph idx="1"/>
          </p:nvPr>
        </p:nvSpPr>
        <p:spPr>
          <a:xfrm>
            <a:off x="677334" y="1698171"/>
            <a:ext cx="8596668" cy="4343191"/>
          </a:xfrm>
        </p:spPr>
        <p:txBody>
          <a:bodyPr>
            <a:normAutofit fontScale="92500" lnSpcReduction="10000"/>
          </a:bodyPr>
          <a:lstStyle/>
          <a:p>
            <a:r>
              <a:rPr lang="fr-FR" b="1" u="sng" dirty="0"/>
              <a:t>Projet latin/grec</a:t>
            </a:r>
          </a:p>
          <a:p>
            <a:pPr marL="0" indent="0">
              <a:buNone/>
            </a:pPr>
            <a:r>
              <a:rPr lang="fr-FR" dirty="0"/>
              <a:t>Ce séjour s’inscrit dans le cadre de l’étude des civilisations anciennes. Les élèves pourront visiter des vestiges datant de l’époque romaine ainsi que des monuments uniques du monde romain;</a:t>
            </a:r>
          </a:p>
          <a:p>
            <a:pPr marL="0" indent="0"/>
            <a:r>
              <a:rPr lang="fr-FR" b="1" dirty="0"/>
              <a:t>    </a:t>
            </a:r>
            <a:r>
              <a:rPr lang="fr-FR" b="1" u="sng" dirty="0"/>
              <a:t>Projet langue</a:t>
            </a:r>
            <a:r>
              <a:rPr lang="fr-FR" dirty="0"/>
              <a:t>: Les </a:t>
            </a:r>
            <a:r>
              <a:rPr lang="fr-FR" dirty="0" err="1"/>
              <a:t>italianistes</a:t>
            </a:r>
            <a:r>
              <a:rPr lang="fr-FR" dirty="0"/>
              <a:t> auront des missions proposées par Mme Faustin,</a:t>
            </a:r>
          </a:p>
          <a:p>
            <a:r>
              <a:rPr lang="fr-FR" b="1" u="sng" dirty="0"/>
              <a:t>Projet éloquence</a:t>
            </a:r>
          </a:p>
          <a:p>
            <a:pPr marL="0" indent="0">
              <a:buNone/>
            </a:pPr>
            <a:r>
              <a:rPr lang="fr-FR" dirty="0"/>
              <a:t>Les élèves de 3</a:t>
            </a:r>
            <a:r>
              <a:rPr lang="fr-FR" baseline="30000" dirty="0"/>
              <a:t>ème</a:t>
            </a:r>
            <a:r>
              <a:rPr lang="fr-FR" dirty="0"/>
              <a:t> participent au « projet éloquence » dans différentes matières: Français, Langues Anciennes, Mathématiques, Anglais. Les visites guidées proposées dans les théâtres s’inscrivent dans cet enseignement. Les élèves pourront ainsi mesurer l’importance de l’art oratoire dans le monde antique. Ils pourront même s’essayer à l’art oratoire au théâtre d’Ostie pour apprécier l’acoustique. </a:t>
            </a:r>
          </a:p>
          <a:p>
            <a:r>
              <a:rPr lang="fr-FR" dirty="0"/>
              <a:t>Un </a:t>
            </a:r>
            <a:r>
              <a:rPr lang="fr-FR" b="1" dirty="0"/>
              <a:t>livret pédagogique </a:t>
            </a:r>
            <a:r>
              <a:rPr lang="fr-FR" dirty="0"/>
              <a:t>à compléter sera fourni à l’élève, des exposés et des parcours jeux de piste seront élaborés.</a:t>
            </a:r>
          </a:p>
          <a:p>
            <a:pPr marL="0" indent="0">
              <a:buNone/>
            </a:pPr>
            <a:r>
              <a:rPr lang="fr-FR" dirty="0"/>
              <a:t>Ce projet pourra être présenté à l’oral du DNB. </a:t>
            </a:r>
          </a:p>
        </p:txBody>
      </p:sp>
      <p:pic>
        <p:nvPicPr>
          <p:cNvPr id="1026" name="Picture 2" descr="Le diplôme national du brevet (DNB) - Brevet des collèges - Jean Mermoz ...">
            <a:extLst>
              <a:ext uri="{FF2B5EF4-FFF2-40B4-BE49-F238E27FC236}">
                <a16:creationId xmlns="" xmlns:a16="http://schemas.microsoft.com/office/drawing/2014/main" id="{FD9A8A64-266C-B9F2-BCCC-F2284E791A33}"/>
              </a:ext>
            </a:extLst>
          </p:cNvPr>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741533" y="5437988"/>
            <a:ext cx="2043929" cy="1061191"/>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Ostia Antica Theatre History">
            <a:extLst>
              <a:ext uri="{FF2B5EF4-FFF2-40B4-BE49-F238E27FC236}">
                <a16:creationId xmlns="" xmlns:a16="http://schemas.microsoft.com/office/drawing/2014/main" id="{5B95699E-6802-23E9-A934-D4420A9DBEC5}"/>
              </a:ext>
            </a:extLst>
          </p:cNvPr>
          <p:cNvPicPr>
            <a:picLocks noChangeAspect="1" noChangeArrowheads="1"/>
          </p:cNvPicPr>
          <p:nvPr/>
        </p:nvPicPr>
        <p:blipFill rotWithShape="1">
          <a:blip r:embed="rId3">
            <a:extLst>
              <a:ext uri="{28A0092B-C50C-407E-A947-70E740481C1C}">
                <a14:useLocalDpi xmlns="" xmlns:a14="http://schemas.microsoft.com/office/drawing/2010/main" val="0"/>
              </a:ext>
            </a:extLst>
          </a:blip>
          <a:srcRect b="15126"/>
          <a:stretch/>
        </p:blipFill>
        <p:spPr bwMode="auto">
          <a:xfrm>
            <a:off x="8972006" y="2402036"/>
            <a:ext cx="3106782" cy="174324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5550780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F723B728-F18C-4CE8-8159-76BECD3D6CA7}"/>
              </a:ext>
            </a:extLst>
          </p:cNvPr>
          <p:cNvSpPr>
            <a:spLocks noGrp="1"/>
          </p:cNvSpPr>
          <p:nvPr>
            <p:ph type="title"/>
          </p:nvPr>
        </p:nvSpPr>
        <p:spPr/>
        <p:txBody>
          <a:bodyPr/>
          <a:lstStyle/>
          <a:p>
            <a:r>
              <a:rPr lang="fr-FR" b="1" dirty="0"/>
              <a:t>Informations pratiques</a:t>
            </a:r>
          </a:p>
        </p:txBody>
      </p:sp>
      <p:sp>
        <p:nvSpPr>
          <p:cNvPr id="5" name="Espace réservé du contenu 4">
            <a:extLst>
              <a:ext uri="{FF2B5EF4-FFF2-40B4-BE49-F238E27FC236}">
                <a16:creationId xmlns="" xmlns:a16="http://schemas.microsoft.com/office/drawing/2014/main" id="{A1F63D11-14AF-46D8-9D1C-5749D5712598}"/>
              </a:ext>
            </a:extLst>
          </p:cNvPr>
          <p:cNvSpPr>
            <a:spLocks noGrp="1"/>
          </p:cNvSpPr>
          <p:nvPr>
            <p:ph idx="1"/>
          </p:nvPr>
        </p:nvSpPr>
        <p:spPr/>
        <p:txBody>
          <a:bodyPr>
            <a:normAutofit/>
          </a:bodyPr>
          <a:lstStyle/>
          <a:p>
            <a:r>
              <a:rPr lang="fr-FR" b="1" u="sng" dirty="0"/>
              <a:t>Le financement</a:t>
            </a:r>
          </a:p>
          <a:p>
            <a:pPr marL="0" indent="0">
              <a:buNone/>
            </a:pPr>
            <a:r>
              <a:rPr lang="fr-FR" dirty="0"/>
              <a:t>Le voyage revient à environ 458,33 euros par élève (autocar, visites, hébergement, assurance). Le FSE finance à hauteur de 70 euros par adhérent. La vente de chocolats a permis de baisser les tarifs de 19,89 euros par élève et la tombola organisée fin 2024 de </a:t>
            </a:r>
            <a:r>
              <a:rPr lang="fr-FR" dirty="0" smtClean="0"/>
              <a:t>23,01 </a:t>
            </a:r>
            <a:r>
              <a:rPr lang="fr-FR" dirty="0"/>
              <a:t>euros. Le voyage par élève reviendra à environ 345,42 euros. </a:t>
            </a:r>
            <a:endParaRPr lang="fr-FR" b="1" dirty="0"/>
          </a:p>
          <a:p>
            <a:pPr marL="0" indent="0">
              <a:buNone/>
            </a:pPr>
            <a:r>
              <a:rPr lang="fr-FR" dirty="0"/>
              <a:t>L</a:t>
            </a:r>
            <a:r>
              <a:rPr lang="fr-FR" b="1" dirty="0"/>
              <a:t>e tarif ne comprend pas 3 repas sur le séjour</a:t>
            </a:r>
          </a:p>
          <a:p>
            <a:r>
              <a:rPr lang="fr-FR" dirty="0"/>
              <a:t>Prévoir le repas du lundi </a:t>
            </a:r>
            <a:r>
              <a:rPr lang="fr-FR" dirty="0" smtClean="0"/>
              <a:t>midi et soir du </a:t>
            </a:r>
            <a:r>
              <a:rPr lang="fr-FR" dirty="0"/>
              <a:t>1</a:t>
            </a:r>
            <a:r>
              <a:rPr lang="fr-FR" baseline="30000" dirty="0"/>
              <a:t>er</a:t>
            </a:r>
            <a:r>
              <a:rPr lang="fr-FR" dirty="0"/>
              <a:t> jour ainsi que le petit déjeuner du mardi.</a:t>
            </a:r>
          </a:p>
        </p:txBody>
      </p:sp>
    </p:spTree>
    <p:extLst>
      <p:ext uri="{BB962C8B-B14F-4D97-AF65-F5344CB8AC3E}">
        <p14:creationId xmlns="" xmlns:p14="http://schemas.microsoft.com/office/powerpoint/2010/main" val="4206142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E396A440-2FA9-46F7-8162-834A1629DC5A}"/>
              </a:ext>
            </a:extLst>
          </p:cNvPr>
          <p:cNvSpPr>
            <a:spLocks noGrp="1"/>
          </p:cNvSpPr>
          <p:nvPr>
            <p:ph type="title"/>
          </p:nvPr>
        </p:nvSpPr>
        <p:spPr/>
        <p:txBody>
          <a:bodyPr/>
          <a:lstStyle/>
          <a:p>
            <a:r>
              <a:rPr lang="fr-FR" b="1" dirty="0"/>
              <a:t>Papiers à consulter et à fournir</a:t>
            </a:r>
          </a:p>
        </p:txBody>
      </p:sp>
      <p:sp>
        <p:nvSpPr>
          <p:cNvPr id="3" name="Espace réservé du contenu 2">
            <a:extLst>
              <a:ext uri="{FF2B5EF4-FFF2-40B4-BE49-F238E27FC236}">
                <a16:creationId xmlns="" xmlns:a16="http://schemas.microsoft.com/office/drawing/2014/main" id="{D70BEF53-5EF4-4682-A0CC-F3A9491DEBCA}"/>
              </a:ext>
            </a:extLst>
          </p:cNvPr>
          <p:cNvSpPr>
            <a:spLocks noGrp="1"/>
          </p:cNvSpPr>
          <p:nvPr>
            <p:ph idx="1"/>
          </p:nvPr>
        </p:nvSpPr>
        <p:spPr/>
        <p:txBody>
          <a:bodyPr/>
          <a:lstStyle/>
          <a:p>
            <a:r>
              <a:rPr lang="fr-FR" dirty="0"/>
              <a:t>Charte des sorties et voyages scolaire (ENT)</a:t>
            </a:r>
          </a:p>
          <a:p>
            <a:r>
              <a:rPr lang="fr-FR" dirty="0"/>
              <a:t>Autorisation de sortie territoire + carte identité</a:t>
            </a:r>
          </a:p>
          <a:p>
            <a:r>
              <a:rPr lang="fr-FR" dirty="0"/>
              <a:t>Fiche sanitaire : allergies, régimes alimentaires, numéros des responsables légaux…</a:t>
            </a:r>
          </a:p>
          <a:p>
            <a:endParaRPr lang="fr-FR" dirty="0"/>
          </a:p>
          <a:p>
            <a:r>
              <a:rPr lang="fr-FR" dirty="0"/>
              <a:t>Carte d’identité valide et carte d’assurance maladie</a:t>
            </a:r>
          </a:p>
          <a:p>
            <a:r>
              <a:rPr lang="fr-FR" dirty="0"/>
              <a:t>Si l’élève est sous traitement pensez à fournir l’ordonnance du médecin avec le nombre de médicaments précis pour la durée du séjour.</a:t>
            </a:r>
          </a:p>
        </p:txBody>
      </p:sp>
      <p:pic>
        <p:nvPicPr>
          <p:cNvPr id="6146" name="Picture 2" descr="À quoi sert la carte européenne d'assurance maladie (CEAM ...">
            <a:extLst>
              <a:ext uri="{FF2B5EF4-FFF2-40B4-BE49-F238E27FC236}">
                <a16:creationId xmlns="" xmlns:a16="http://schemas.microsoft.com/office/drawing/2014/main" id="{76EBE227-2723-B170-024B-A1C0775EE2D7}"/>
              </a:ext>
            </a:extLst>
          </p:cNvPr>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8086181" y="946943"/>
            <a:ext cx="3095626" cy="196691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285962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B5F7BB22-9325-4661-9B28-493B53EE7AB8}"/>
              </a:ext>
            </a:extLst>
          </p:cNvPr>
          <p:cNvSpPr>
            <a:spLocks noGrp="1"/>
          </p:cNvSpPr>
          <p:nvPr>
            <p:ph type="title"/>
          </p:nvPr>
        </p:nvSpPr>
        <p:spPr>
          <a:xfrm>
            <a:off x="1066800" y="308825"/>
            <a:ext cx="10058400" cy="1088654"/>
          </a:xfrm>
        </p:spPr>
        <p:txBody>
          <a:bodyPr/>
          <a:lstStyle/>
          <a:p>
            <a:r>
              <a:rPr lang="fr-FR" b="1" dirty="0"/>
              <a:t>La charte des voyages </a:t>
            </a:r>
          </a:p>
        </p:txBody>
      </p:sp>
      <p:sp>
        <p:nvSpPr>
          <p:cNvPr id="3" name="Espace réservé du contenu 2">
            <a:extLst>
              <a:ext uri="{FF2B5EF4-FFF2-40B4-BE49-F238E27FC236}">
                <a16:creationId xmlns="" xmlns:a16="http://schemas.microsoft.com/office/drawing/2014/main" id="{2CF32D4D-EDF4-4610-8098-913BA80C93D6}"/>
              </a:ext>
            </a:extLst>
          </p:cNvPr>
          <p:cNvSpPr>
            <a:spLocks noGrp="1"/>
          </p:cNvSpPr>
          <p:nvPr>
            <p:ph idx="1"/>
          </p:nvPr>
        </p:nvSpPr>
        <p:spPr>
          <a:xfrm>
            <a:off x="877183" y="1506254"/>
            <a:ext cx="10058400" cy="4746253"/>
          </a:xfrm>
        </p:spPr>
        <p:txBody>
          <a:bodyPr>
            <a:normAutofit fontScale="92500" lnSpcReduction="10000"/>
          </a:bodyPr>
          <a:lstStyle/>
          <a:p>
            <a:r>
              <a:rPr lang="fr-FR" sz="1600" b="1" dirty="0"/>
              <a:t>Préambule :</a:t>
            </a:r>
          </a:p>
          <a:p>
            <a:pPr marL="0" indent="0">
              <a:buNone/>
            </a:pPr>
            <a:r>
              <a:rPr lang="fr-FR" sz="1600" dirty="0"/>
              <a:t>Les déplacements d’élèves lors des sorties et voyages scolaires participent à la mission éducative des établissements d’enseignement du second degré. Cependant ils n’entrent pas automatiquement dans les obligations de service des enseignements.</a:t>
            </a:r>
          </a:p>
          <a:p>
            <a:pPr marL="0" indent="0">
              <a:buNone/>
            </a:pPr>
            <a:r>
              <a:rPr lang="fr-FR" sz="1600" b="1" dirty="0">
                <a:solidFill>
                  <a:srgbClr val="FF0000"/>
                </a:solidFill>
              </a:rPr>
              <a:t>Ils correspondent à un projet pédagogique </a:t>
            </a:r>
            <a:r>
              <a:rPr lang="fr-FR" sz="1600" dirty="0"/>
              <a:t>mené avec une ou plusieurs classes et une ou plusieurs disciplines.</a:t>
            </a:r>
          </a:p>
          <a:p>
            <a:pPr marL="0" indent="0">
              <a:buNone/>
            </a:pPr>
            <a:r>
              <a:rPr lang="fr-FR" sz="1600" dirty="0"/>
              <a:t>Les dispositions ci-dessous sont applicables pour tout voyage ou sortie à caractère pédagogique organisé au sein du Collège Albert Camus.</a:t>
            </a:r>
          </a:p>
          <a:p>
            <a:pPr marL="0" indent="0">
              <a:buNone/>
            </a:pPr>
            <a:r>
              <a:rPr lang="fr-FR" sz="1600" b="1" u="sng" dirty="0"/>
              <a:t>1) Rappel du Cadre réglementaire des sorties et voyages scolaires :</a:t>
            </a:r>
          </a:p>
          <a:p>
            <a:pPr marL="0" indent="0">
              <a:buNone/>
            </a:pPr>
            <a:r>
              <a:rPr lang="fr-FR" sz="1600" dirty="0"/>
              <a:t>Cette charte est conforme au texte de la circulaire n°2011-117 du 3/08/2011.</a:t>
            </a:r>
          </a:p>
          <a:p>
            <a:pPr marL="0" indent="0">
              <a:buNone/>
            </a:pPr>
            <a:r>
              <a:rPr lang="fr-FR" sz="1600" dirty="0"/>
              <a:t>Il convient de distinguer les sorties à caractère obligatoire des sorties à caractère facultatif.</a:t>
            </a:r>
          </a:p>
          <a:p>
            <a:pPr marL="0" indent="0">
              <a:buNone/>
            </a:pPr>
            <a:r>
              <a:rPr lang="fr-FR" sz="1600" dirty="0"/>
              <a:t>Les sorties obligatoires d’une durée d’une journée maximum sont organisées dans le cadre des programmes d’enseignement qui ont lieu pendant le temps scolaire. Ces sorties sont financées par les recettes de l’établissement, seul habilité à les gérer. Elles sont donc gratuites pour les familles.</a:t>
            </a:r>
          </a:p>
          <a:p>
            <a:pPr marL="0" indent="0">
              <a:buNone/>
            </a:pPr>
            <a:r>
              <a:rPr lang="fr-FR" sz="1600" dirty="0"/>
              <a:t>Les sorties et les voyages facultatifs se déroulent en totalité ou en partie pendant le temps scolaires (au maximum sur 5 jours pris sur les cours). Les voyages scolaires comprennent une ou plusieurs nuitées. Ils se déroulent en France ou à l’étranger. Une participation financière est demandée aux familles.</a:t>
            </a:r>
          </a:p>
          <a:p>
            <a:pPr marL="0" indent="0">
              <a:buNone/>
            </a:pPr>
            <a:r>
              <a:rPr lang="fr-FR" sz="1600" b="1" dirty="0">
                <a:solidFill>
                  <a:srgbClr val="FF0000"/>
                </a:solidFill>
              </a:rPr>
              <a:t>Le règlement intérieur du collège s’applique à tous les élèves lors d’une sortie ou d’un voyage scolaire.</a:t>
            </a:r>
          </a:p>
        </p:txBody>
      </p:sp>
    </p:spTree>
    <p:extLst>
      <p:ext uri="{BB962C8B-B14F-4D97-AF65-F5344CB8AC3E}">
        <p14:creationId xmlns="" xmlns:p14="http://schemas.microsoft.com/office/powerpoint/2010/main" val="1871821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983067BF-C235-298E-A2C0-A5ECC87681A6}"/>
              </a:ext>
            </a:extLst>
          </p:cNvPr>
          <p:cNvSpPr>
            <a:spLocks noGrp="1"/>
          </p:cNvSpPr>
          <p:nvPr>
            <p:ph type="title"/>
          </p:nvPr>
        </p:nvSpPr>
        <p:spPr>
          <a:xfrm>
            <a:off x="677333" y="609600"/>
            <a:ext cx="9119809" cy="1320800"/>
          </a:xfrm>
        </p:spPr>
        <p:txBody>
          <a:bodyPr>
            <a:normAutofit fontScale="90000"/>
          </a:bodyPr>
          <a:lstStyle/>
          <a:p>
            <a:pPr algn="ctr"/>
            <a:r>
              <a:rPr lang="fr-FR" dirty="0"/>
              <a:t>Départ jour 1</a:t>
            </a:r>
            <a:br>
              <a:rPr lang="fr-FR" dirty="0"/>
            </a:br>
            <a:r>
              <a:rPr lang="fr-FR" dirty="0"/>
              <a:t>Rendez-vous devant le collège le 24 mars à 11h00</a:t>
            </a:r>
          </a:p>
        </p:txBody>
      </p:sp>
      <p:sp>
        <p:nvSpPr>
          <p:cNvPr id="3" name="Espace réservé du contenu 2">
            <a:extLst>
              <a:ext uri="{FF2B5EF4-FFF2-40B4-BE49-F238E27FC236}">
                <a16:creationId xmlns="" xmlns:a16="http://schemas.microsoft.com/office/drawing/2014/main" id="{052CACF1-4656-3D46-1579-98B06A31B661}"/>
              </a:ext>
            </a:extLst>
          </p:cNvPr>
          <p:cNvSpPr>
            <a:spLocks noGrp="1"/>
          </p:cNvSpPr>
          <p:nvPr>
            <p:ph idx="1"/>
          </p:nvPr>
        </p:nvSpPr>
        <p:spPr/>
        <p:txBody>
          <a:bodyPr>
            <a:normAutofit lnSpcReduction="10000"/>
          </a:bodyPr>
          <a:lstStyle/>
          <a:p>
            <a:r>
              <a:rPr lang="fr-FR" dirty="0"/>
              <a:t>Nous allons passer un très long moment dans le bus!!</a:t>
            </a:r>
          </a:p>
          <a:p>
            <a:r>
              <a:rPr lang="fr-FR" dirty="0"/>
              <a:t>Une valise (voir trousseau!)</a:t>
            </a:r>
          </a:p>
          <a:p>
            <a:endParaRPr lang="fr-FR" b="1" u="sng" dirty="0"/>
          </a:p>
          <a:p>
            <a:r>
              <a:rPr lang="fr-FR" b="1" u="sng" dirty="0"/>
              <a:t>Un sac à dos</a:t>
            </a:r>
          </a:p>
          <a:p>
            <a:pPr marL="0" indent="0" algn="ctr">
              <a:buNone/>
            </a:pPr>
            <a:r>
              <a:rPr lang="fr-FR" dirty="0" smtClean="0"/>
              <a:t>Deux pique-niques </a:t>
            </a:r>
            <a:r>
              <a:rPr lang="fr-FR" dirty="0"/>
              <a:t>pour </a:t>
            </a:r>
            <a:r>
              <a:rPr lang="fr-FR" dirty="0" smtClean="0"/>
              <a:t>les </a:t>
            </a:r>
            <a:r>
              <a:rPr lang="fr-FR" dirty="0"/>
              <a:t>repas du </a:t>
            </a:r>
            <a:r>
              <a:rPr lang="fr-FR" dirty="0" smtClean="0"/>
              <a:t>lundi midi et du soir</a:t>
            </a:r>
            <a:endParaRPr lang="fr-FR" dirty="0"/>
          </a:p>
          <a:p>
            <a:pPr marL="0" indent="0" algn="ctr">
              <a:buNone/>
            </a:pPr>
            <a:r>
              <a:rPr lang="fr-FR" dirty="0"/>
              <a:t>Un petit-déjeuner pour le mardi matin</a:t>
            </a:r>
          </a:p>
          <a:p>
            <a:pPr marL="0" indent="0" algn="ctr">
              <a:buNone/>
            </a:pPr>
            <a:r>
              <a:rPr lang="fr-FR" dirty="0"/>
              <a:t>Un oreiller et un petit plaid pour la nuit</a:t>
            </a:r>
          </a:p>
          <a:p>
            <a:pPr marL="0" indent="0" algn="ctr">
              <a:buNone/>
            </a:pPr>
            <a:r>
              <a:rPr lang="fr-FR" dirty="0"/>
              <a:t>Une tenue confortable</a:t>
            </a:r>
          </a:p>
          <a:p>
            <a:pPr marL="0" indent="0" algn="ctr">
              <a:buNone/>
            </a:pPr>
            <a:r>
              <a:rPr lang="fr-FR" dirty="0"/>
              <a:t>Une trousse de toilette avec une petite serviette</a:t>
            </a:r>
          </a:p>
          <a:p>
            <a:pPr marL="0" indent="0" algn="ctr">
              <a:buNone/>
            </a:pPr>
            <a:r>
              <a:rPr lang="fr-FR" dirty="0"/>
              <a:t>Une chemise cartonnée avec stylo et crayons de couleurs</a:t>
            </a:r>
          </a:p>
        </p:txBody>
      </p:sp>
      <p:pic>
        <p:nvPicPr>
          <p:cNvPr id="2050" name="Picture 2" descr="Les 100+ meilleures image valise humour 224518-Image valise humour ...">
            <a:extLst>
              <a:ext uri="{FF2B5EF4-FFF2-40B4-BE49-F238E27FC236}">
                <a16:creationId xmlns="" xmlns:a16="http://schemas.microsoft.com/office/drawing/2014/main" id="{A839BBDC-2EC3-0531-8532-9CF192D45413}"/>
              </a:ext>
            </a:extLst>
          </p:cNvPr>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9508671" y="391884"/>
            <a:ext cx="2421168" cy="194500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31255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6FB6FCB6-06F6-2E9F-2A2C-928C3D96FD82}"/>
              </a:ext>
            </a:extLst>
          </p:cNvPr>
          <p:cNvSpPr>
            <a:spLocks noGrp="1"/>
          </p:cNvSpPr>
          <p:nvPr>
            <p:ph type="title"/>
          </p:nvPr>
        </p:nvSpPr>
        <p:spPr/>
        <p:txBody>
          <a:bodyPr/>
          <a:lstStyle/>
          <a:p>
            <a:r>
              <a:rPr lang="fr-FR" dirty="0"/>
              <a:t>Le trajet!</a:t>
            </a:r>
          </a:p>
        </p:txBody>
      </p:sp>
      <p:pic>
        <p:nvPicPr>
          <p:cNvPr id="1026" name="Picture 2" descr="Pélerinage à ROME 2023 - L'Eglise catholique en Haute-Garonne">
            <a:extLst>
              <a:ext uri="{FF2B5EF4-FFF2-40B4-BE49-F238E27FC236}">
                <a16:creationId xmlns="" xmlns:a16="http://schemas.microsoft.com/office/drawing/2014/main" id="{23531270-7A3A-3CE4-9799-E56DF392CDFD}"/>
              </a:ext>
            </a:extLst>
          </p:cNvPr>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677863" y="2472708"/>
            <a:ext cx="8596312" cy="325719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710023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7DA88082-C20B-387A-959A-DD14842FC2D8}"/>
              </a:ext>
            </a:extLst>
          </p:cNvPr>
          <p:cNvSpPr>
            <a:spLocks noGrp="1"/>
          </p:cNvSpPr>
          <p:nvPr>
            <p:ph type="title"/>
          </p:nvPr>
        </p:nvSpPr>
        <p:spPr>
          <a:xfrm>
            <a:off x="677334" y="609600"/>
            <a:ext cx="8596668" cy="862149"/>
          </a:xfrm>
        </p:spPr>
        <p:txBody>
          <a:bodyPr/>
          <a:lstStyle/>
          <a:p>
            <a:r>
              <a:rPr lang="fr-FR" dirty="0"/>
              <a:t>Le programme</a:t>
            </a:r>
          </a:p>
        </p:txBody>
      </p:sp>
      <p:pic>
        <p:nvPicPr>
          <p:cNvPr id="5" name="Espace réservé du contenu 4">
            <a:extLst>
              <a:ext uri="{FF2B5EF4-FFF2-40B4-BE49-F238E27FC236}">
                <a16:creationId xmlns="" xmlns:a16="http://schemas.microsoft.com/office/drawing/2014/main" id="{AC495088-7C03-2E2B-D7F0-07A0E38ECCBE}"/>
              </a:ext>
            </a:extLst>
          </p:cNvPr>
          <p:cNvPicPr>
            <a:picLocks noGrp="1" noChangeAspect="1"/>
          </p:cNvPicPr>
          <p:nvPr>
            <p:ph idx="1"/>
          </p:nvPr>
        </p:nvPicPr>
        <p:blipFill>
          <a:blip r:embed="rId2"/>
          <a:stretch>
            <a:fillRect/>
          </a:stretch>
        </p:blipFill>
        <p:spPr>
          <a:xfrm>
            <a:off x="1187156" y="1317403"/>
            <a:ext cx="8784158" cy="5247138"/>
          </a:xfrm>
        </p:spPr>
      </p:pic>
    </p:spTree>
    <p:extLst>
      <p:ext uri="{BB962C8B-B14F-4D97-AF65-F5344CB8AC3E}">
        <p14:creationId xmlns="" xmlns:p14="http://schemas.microsoft.com/office/powerpoint/2010/main" val="3520572027"/>
      </p:ext>
    </p:extLst>
  </p:cSld>
  <p:clrMapOvr>
    <a:masterClrMapping/>
  </p:clrMapOvr>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te">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4031</TotalTime>
  <Words>755</Words>
  <Application>Microsoft Office PowerPoint</Application>
  <PresentationFormat>Personnalisé</PresentationFormat>
  <Paragraphs>75</Paragraphs>
  <Slides>12</Slides>
  <Notes>0</Notes>
  <HiddenSlides>0</HiddenSlides>
  <MMClips>0</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Facette</vt:lpstr>
      <vt:lpstr>Voyage pédagogique en ITALIE</vt:lpstr>
      <vt:lpstr>L’équipe et les effectifs</vt:lpstr>
      <vt:lpstr>Projets autour de ce voyage</vt:lpstr>
      <vt:lpstr>Informations pratiques</vt:lpstr>
      <vt:lpstr>Papiers à consulter et à fournir</vt:lpstr>
      <vt:lpstr>La charte des voyages </vt:lpstr>
      <vt:lpstr>Départ jour 1 Rendez-vous devant le collège le 24 mars à 11h00</vt:lpstr>
      <vt:lpstr>Le trajet!</vt:lpstr>
      <vt:lpstr>Le programme</vt:lpstr>
      <vt:lpstr>Hébergement ? </vt:lpstr>
      <vt:lpstr>Quelques conseils</vt:lpstr>
      <vt:lpstr>Le trousseau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Voyage en provence romaine </dc:title>
  <dc:creator>Mathieu Garcia</dc:creator>
  <cp:lastModifiedBy>GARCIAA</cp:lastModifiedBy>
  <cp:revision>24</cp:revision>
  <dcterms:created xsi:type="dcterms:W3CDTF">2022-02-13T13:35:51Z</dcterms:created>
  <dcterms:modified xsi:type="dcterms:W3CDTF">2025-01-30T10:19:21Z</dcterms:modified>
</cp:coreProperties>
</file>