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72" r:id="rId3"/>
    <p:sldId id="261" r:id="rId4"/>
    <p:sldId id="264" r:id="rId5"/>
    <p:sldId id="271" r:id="rId6"/>
    <p:sldId id="273" r:id="rId7"/>
    <p:sldId id="274" r:id="rId8"/>
    <p:sldId id="275" r:id="rId9"/>
    <p:sldId id="276" r:id="rId10"/>
    <p:sldId id="263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2686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020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034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03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276551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522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252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1322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515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47588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224393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3122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FB71B5B-FDFB-4D37-8C33-E6BCEF435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Voyage en </a:t>
            </a:r>
            <a:r>
              <a:rPr lang="fr-FR" dirty="0" err="1"/>
              <a:t>grèce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66856ABA-2C28-468A-9CFE-10A093C6B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1768" y="3863457"/>
            <a:ext cx="9070848" cy="457201"/>
          </a:xfrm>
        </p:spPr>
        <p:txBody>
          <a:bodyPr/>
          <a:lstStyle/>
          <a:p>
            <a:r>
              <a:rPr lang="fr-FR" dirty="0"/>
              <a:t>DU 2 au 6 février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7E24A3E9-6AF1-0552-C69D-79749A2E8D27}"/>
              </a:ext>
            </a:extLst>
          </p:cNvPr>
          <p:cNvSpPr txBox="1"/>
          <p:nvPr/>
        </p:nvSpPr>
        <p:spPr>
          <a:xfrm>
            <a:off x="2026266" y="4682063"/>
            <a:ext cx="82818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Les accompagnateurs : Mmes CASSE, FAUSTIN, M. CALVET</a:t>
            </a:r>
          </a:p>
          <a:p>
            <a:r>
              <a:rPr lang="fr-FR" dirty="0"/>
              <a:t>Organisatrice: Mme GARCIA CATHERINNE</a:t>
            </a:r>
          </a:p>
        </p:txBody>
      </p:sp>
    </p:spTree>
    <p:extLst>
      <p:ext uri="{BB962C8B-B14F-4D97-AF65-F5344CB8AC3E}">
        <p14:creationId xmlns:p14="http://schemas.microsoft.com/office/powerpoint/2010/main" xmlns="" val="211599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33835E6-6A7E-4297-B5B5-AFB98F1E5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923026"/>
            <a:ext cx="10058400" cy="5112014"/>
          </a:xfrm>
        </p:spPr>
        <p:txBody>
          <a:bodyPr/>
          <a:lstStyle/>
          <a:p>
            <a:r>
              <a:rPr lang="fr-FR" b="1" u="sng" dirty="0"/>
              <a:t>L’argent de poche et objets de valeur</a:t>
            </a:r>
          </a:p>
          <a:p>
            <a:pPr marL="0" indent="0">
              <a:buNone/>
            </a:pPr>
            <a:r>
              <a:rPr lang="fr-FR" dirty="0"/>
              <a:t>Si les élèves veulent ramener des petits souvenirs, ils peuvent prendre de l’argent (50 maximum )</a:t>
            </a:r>
          </a:p>
          <a:p>
            <a:pPr marL="0" indent="0">
              <a:buNone/>
            </a:pPr>
            <a:r>
              <a:rPr lang="fr-FR" dirty="0"/>
              <a:t>Prévoir 10 euros pour le repas du dernier jour</a:t>
            </a:r>
          </a:p>
          <a:p>
            <a:pPr marL="0" indent="0">
              <a:buNone/>
            </a:pPr>
            <a:r>
              <a:rPr lang="fr-FR" dirty="0"/>
              <a:t>Je communiquerai via un </a:t>
            </a:r>
            <a:r>
              <a:rPr lang="fr-FR" dirty="0" err="1"/>
              <a:t>digipad</a:t>
            </a:r>
            <a:r>
              <a:rPr lang="fr-FR" dirty="0"/>
              <a:t> avec code.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u="sng" dirty="0"/>
              <a:t>Les téléphones</a:t>
            </a:r>
          </a:p>
          <a:p>
            <a:r>
              <a:rPr lang="fr-FR" dirty="0"/>
              <a:t>Les téléphones seront récupérés le soir</a:t>
            </a:r>
          </a:p>
          <a:p>
            <a:r>
              <a:rPr lang="fr-FR" dirty="0"/>
              <a:t>Nous réveillerons les élèves le matin!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6146" name="Picture 2" descr="50+ Téléphones Portables &amp; Téléphoner GIFs animés et Stickers gratuits ...">
            <a:extLst>
              <a:ext uri="{FF2B5EF4-FFF2-40B4-BE49-F238E27FC236}">
                <a16:creationId xmlns:a16="http://schemas.microsoft.com/office/drawing/2014/main" xmlns="" id="{62E1CC23-1621-A3F0-BF27-5805407D2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79391">
            <a:off x="6716802" y="2629069"/>
            <a:ext cx="2520923" cy="338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1823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\\serveur01\GARCIAA\Travail\Téléchargements\IMG_20260116_093521.jpg"/>
          <p:cNvPicPr/>
          <p:nvPr/>
        </p:nvPicPr>
        <p:blipFill>
          <a:blip r:embed="rId2"/>
          <a:srcRect l="8264" t="8975" r="4629" b="6139"/>
          <a:stretch>
            <a:fillRect/>
          </a:stretch>
        </p:blipFill>
        <p:spPr bwMode="auto">
          <a:xfrm rot="5400000">
            <a:off x="2503501" y="727970"/>
            <a:ext cx="6294271" cy="54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xmlns="" id="{0877454A-D454-78BF-0DCF-361A9FF27B16}"/>
              </a:ext>
            </a:extLst>
          </p:cNvPr>
          <p:cNvSpPr/>
          <p:nvPr/>
        </p:nvSpPr>
        <p:spPr>
          <a:xfrm>
            <a:off x="4876800" y="2351314"/>
            <a:ext cx="2577737" cy="1619794"/>
          </a:xfrm>
          <a:prstGeom prst="ellips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Projets</a:t>
            </a:r>
          </a:p>
          <a:p>
            <a:pPr algn="ctr"/>
            <a:r>
              <a:rPr lang="fr-FR" b="1" dirty="0"/>
              <a:t>pédagogiques</a:t>
            </a:r>
            <a:r>
              <a:rPr lang="fr-FR" dirty="0"/>
              <a:t> 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xmlns="" id="{462116FB-E2E9-3135-4441-AA5AAEFD7F51}"/>
              </a:ext>
            </a:extLst>
          </p:cNvPr>
          <p:cNvCxnSpPr/>
          <p:nvPr/>
        </p:nvCxnSpPr>
        <p:spPr>
          <a:xfrm flipH="1" flipV="1">
            <a:off x="3291840" y="2394857"/>
            <a:ext cx="1663337" cy="627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xmlns="" id="{96EC124A-8973-B732-DF9F-94969E8E136C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7376160" y="2168434"/>
            <a:ext cx="1436914" cy="85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1838164F-F224-674B-9958-2DE297E64DE6}"/>
              </a:ext>
            </a:extLst>
          </p:cNvPr>
          <p:cNvSpPr/>
          <p:nvPr/>
        </p:nvSpPr>
        <p:spPr>
          <a:xfrm>
            <a:off x="966652" y="1541417"/>
            <a:ext cx="2325188" cy="16197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Écrire une poésie lyrique dans le cadre du français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xmlns="" id="{F17A0FFF-78CE-98EF-F3BD-02D2E616F373}"/>
              </a:ext>
            </a:extLst>
          </p:cNvPr>
          <p:cNvSpPr/>
          <p:nvPr/>
        </p:nvSpPr>
        <p:spPr>
          <a:xfrm>
            <a:off x="8813074" y="1428205"/>
            <a:ext cx="2812869" cy="148045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Projet éloquence: théâtre 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xmlns="" id="{621C6470-E4C4-7B61-2ED6-1691C38DF5AB}"/>
              </a:ext>
            </a:extLst>
          </p:cNvPr>
          <p:cNvSpPr/>
          <p:nvPr/>
        </p:nvSpPr>
        <p:spPr>
          <a:xfrm>
            <a:off x="5003074" y="4824548"/>
            <a:ext cx="2325188" cy="151529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Présentation orale au DNB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xmlns="" id="{A9FC6396-650C-A0A6-4406-8C17F93E78F4}"/>
              </a:ext>
            </a:extLst>
          </p:cNvPr>
          <p:cNvCxnSpPr>
            <a:stCxn id="4" idx="4"/>
            <a:endCxn id="12" idx="0"/>
          </p:cNvCxnSpPr>
          <p:nvPr/>
        </p:nvCxnSpPr>
        <p:spPr>
          <a:xfrm flipH="1">
            <a:off x="6165668" y="3971108"/>
            <a:ext cx="1" cy="85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xmlns="" id="{B33D0786-81CE-0301-68F8-A4A895593EBA}"/>
              </a:ext>
            </a:extLst>
          </p:cNvPr>
          <p:cNvSpPr/>
          <p:nvPr/>
        </p:nvSpPr>
        <p:spPr>
          <a:xfrm>
            <a:off x="4876800" y="278675"/>
            <a:ext cx="2577736" cy="182009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Latin/grec:</a:t>
            </a:r>
          </a:p>
          <a:p>
            <a:pPr algn="ctr"/>
            <a:r>
              <a:rPr lang="fr-FR" dirty="0"/>
              <a:t>Livret et présentations orales sur sites (podcasts)</a:t>
            </a:r>
          </a:p>
          <a:p>
            <a:pPr algn="ctr"/>
            <a:endParaRPr lang="fr-FR" dirty="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xmlns="" id="{764F0FB4-C6BF-ADED-C7DE-A10E8C716E2A}"/>
              </a:ext>
            </a:extLst>
          </p:cNvPr>
          <p:cNvCxnSpPr>
            <a:cxnSpLocks/>
            <a:stCxn id="4" idx="0"/>
            <a:endCxn id="15" idx="4"/>
          </p:cNvCxnSpPr>
          <p:nvPr/>
        </p:nvCxnSpPr>
        <p:spPr>
          <a:xfrm flipH="1" flipV="1">
            <a:off x="6165668" y="2098767"/>
            <a:ext cx="1" cy="252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xmlns="" id="{ED1C04B1-BF5B-32F2-362E-C67E02DC9C92}"/>
              </a:ext>
            </a:extLst>
          </p:cNvPr>
          <p:cNvSpPr txBox="1"/>
          <p:nvPr/>
        </p:nvSpPr>
        <p:spPr>
          <a:xfrm>
            <a:off x="470262" y="44670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Projets autour de ce voyage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xmlns="" id="{682EB588-A86D-9C85-85E0-C04AC7C792C6}"/>
              </a:ext>
            </a:extLst>
          </p:cNvPr>
          <p:cNvSpPr txBox="1"/>
          <p:nvPr/>
        </p:nvSpPr>
        <p:spPr>
          <a:xfrm>
            <a:off x="627016" y="4854918"/>
            <a:ext cx="2769325" cy="923330"/>
          </a:xfrm>
          <a:prstGeom prst="rect">
            <a:avLst/>
          </a:prstGeom>
          <a:noFill/>
          <a:ln w="57150">
            <a:solidFill>
              <a:schemeClr val="tx2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dirty="0"/>
              <a:t>Les élèves devront réaliser un carnet de voyage personnel</a:t>
            </a:r>
          </a:p>
        </p:txBody>
      </p:sp>
    </p:spTree>
    <p:extLst>
      <p:ext uri="{BB962C8B-B14F-4D97-AF65-F5344CB8AC3E}">
        <p14:creationId xmlns:p14="http://schemas.microsoft.com/office/powerpoint/2010/main" xmlns="" val="4149988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723B728-F18C-4CE8-8159-76BECD3D6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Informations pratiques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xmlns="" id="{A1F63D11-14AF-46D8-9D1C-5749D5712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u="sng" dirty="0" smtClean="0"/>
              <a:t>Effectif: </a:t>
            </a:r>
            <a:r>
              <a:rPr lang="fr-FR" dirty="0" smtClean="0"/>
              <a:t>7 élèves de 5</a:t>
            </a:r>
            <a:r>
              <a:rPr lang="fr-FR" baseline="30000" dirty="0" smtClean="0"/>
              <a:t>ème</a:t>
            </a:r>
            <a:r>
              <a:rPr lang="fr-FR" dirty="0" smtClean="0"/>
              <a:t> + 39 de 3</a:t>
            </a:r>
            <a:r>
              <a:rPr lang="fr-FR" baseline="30000" dirty="0" smtClean="0"/>
              <a:t>ème</a:t>
            </a:r>
            <a:r>
              <a:rPr lang="fr-FR" dirty="0" smtClean="0"/>
              <a:t> </a:t>
            </a:r>
          </a:p>
          <a:p>
            <a:r>
              <a:rPr lang="fr-FR" b="1" u="sng" dirty="0" smtClean="0"/>
              <a:t>Le </a:t>
            </a:r>
            <a:r>
              <a:rPr lang="fr-FR" b="1" u="sng" dirty="0"/>
              <a:t>financement</a:t>
            </a:r>
          </a:p>
          <a:p>
            <a:pPr marL="0" indent="0">
              <a:buNone/>
            </a:pPr>
            <a:r>
              <a:rPr lang="fr-FR" dirty="0"/>
              <a:t>Le voyage revient à </a:t>
            </a:r>
            <a:r>
              <a:rPr lang="fr-FR" dirty="0" smtClean="0"/>
              <a:t>560 euros </a:t>
            </a:r>
            <a:r>
              <a:rPr lang="fr-FR" dirty="0"/>
              <a:t>par élève (autocar, visites, hébergement, assurance). </a:t>
            </a:r>
          </a:p>
          <a:p>
            <a:pPr marL="0" indent="0">
              <a:buNone/>
            </a:pPr>
            <a:r>
              <a:rPr lang="fr-FR" dirty="0"/>
              <a:t>Le FSE : 70 euros par adhérent. </a:t>
            </a:r>
          </a:p>
          <a:p>
            <a:pPr marL="0" indent="0">
              <a:buNone/>
            </a:pPr>
            <a:r>
              <a:rPr lang="fr-FR" dirty="0"/>
              <a:t>Trousse à projets: 730 euros</a:t>
            </a:r>
          </a:p>
          <a:p>
            <a:pPr marL="0" indent="0">
              <a:buNone/>
            </a:pPr>
            <a:r>
              <a:rPr lang="fr-FR" dirty="0"/>
              <a:t>Actions (tombola, produits locaux, chocolats, vente de </a:t>
            </a:r>
            <a:r>
              <a:rPr lang="fr-FR" dirty="0" smtClean="0"/>
              <a:t>gâteaux…): </a:t>
            </a:r>
            <a:r>
              <a:rPr lang="fr-FR" dirty="0"/>
              <a:t>2992,80 euros</a:t>
            </a:r>
          </a:p>
          <a:p>
            <a:pPr marL="0" indent="0">
              <a:buNone/>
            </a:pPr>
            <a:r>
              <a:rPr lang="fr-FR" dirty="0"/>
              <a:t>Subvention mairie: Tauriac, Bondigoux, le Born, Villematier, </a:t>
            </a:r>
            <a:r>
              <a:rPr lang="fr-FR" dirty="0" err="1"/>
              <a:t>Villemur</a:t>
            </a:r>
            <a:r>
              <a:rPr lang="fr-FR" dirty="0"/>
              <a:t>-Sur </a:t>
            </a:r>
            <a:r>
              <a:rPr lang="fr-FR" dirty="0" smtClean="0"/>
              <a:t>Tarn</a:t>
            </a:r>
          </a:p>
          <a:p>
            <a:pPr marL="0" indent="0">
              <a:buNone/>
            </a:pPr>
            <a:r>
              <a:rPr lang="fr-FR" dirty="0" smtClean="0"/>
              <a:t>Un remboursement </a:t>
            </a:r>
            <a:r>
              <a:rPr lang="fr-FR" smtClean="0"/>
              <a:t>sera effectué.</a:t>
            </a:r>
            <a:endParaRPr lang="fr-FR" dirty="0"/>
          </a:p>
          <a:p>
            <a:pPr marL="0" indent="0">
              <a:buNone/>
            </a:pPr>
            <a:r>
              <a:rPr lang="fr-FR" b="1" dirty="0" smtClean="0"/>
              <a:t>Le </a:t>
            </a:r>
            <a:r>
              <a:rPr lang="fr-FR" b="1" dirty="0"/>
              <a:t>voyage doit être réglé avant le départ. </a:t>
            </a:r>
          </a:p>
        </p:txBody>
      </p:sp>
    </p:spTree>
    <p:extLst>
      <p:ext uri="{BB962C8B-B14F-4D97-AF65-F5344CB8AC3E}">
        <p14:creationId xmlns:p14="http://schemas.microsoft.com/office/powerpoint/2010/main" xmlns="" val="4206142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396A440-2FA9-46F7-8162-834A1629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Papiers à consulter et à fournir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70BEF53-5EF4-4682-A0CC-F3A9491DE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Charte des sorties et voyages scolaires : le règlement intérieur s’applique en voyage.</a:t>
            </a:r>
          </a:p>
          <a:p>
            <a:r>
              <a:rPr lang="fr-FR" dirty="0"/>
              <a:t>Autorisation de sortie du territoire avec CNI du parent signataire et si possible avec le même nom que l’élève. Fournir une photocopie du livret de famille</a:t>
            </a:r>
          </a:p>
          <a:p>
            <a:r>
              <a:rPr lang="fr-FR" dirty="0"/>
              <a:t>Fiche sanitaire : allergies, régimes alimentaires, numéros des responsables légaux</a:t>
            </a:r>
            <a:r>
              <a:rPr lang="fr-FR" dirty="0" smtClean="0"/>
              <a:t>…</a:t>
            </a:r>
          </a:p>
          <a:p>
            <a:endParaRPr lang="fr-FR" dirty="0"/>
          </a:p>
          <a:p>
            <a:r>
              <a:rPr lang="fr-FR" dirty="0"/>
              <a:t>Ordonnance avec médicaments à fournir aux professeurs</a:t>
            </a:r>
          </a:p>
          <a:p>
            <a:endParaRPr lang="fr-FR" dirty="0"/>
          </a:p>
          <a:p>
            <a:r>
              <a:rPr lang="fr-FR" dirty="0"/>
              <a:t>Carte d’identité valide et carte </a:t>
            </a:r>
            <a:r>
              <a:rPr lang="fr-FR" dirty="0" smtClean="0"/>
              <a:t>européenne d’assurance </a:t>
            </a:r>
            <a:r>
              <a:rPr lang="fr-FR" dirty="0"/>
              <a:t>maladie à avoir sur place.</a:t>
            </a:r>
          </a:p>
          <a:p>
            <a:r>
              <a:rPr lang="fr-FR" dirty="0"/>
              <a:t>Protocole CNI! </a:t>
            </a:r>
          </a:p>
        </p:txBody>
      </p:sp>
    </p:spTree>
    <p:extLst>
      <p:ext uri="{BB962C8B-B14F-4D97-AF65-F5344CB8AC3E}">
        <p14:creationId xmlns:p14="http://schemas.microsoft.com/office/powerpoint/2010/main" xmlns="" val="128596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760A49A-050E-961D-DCA8-CDAD9D27A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programme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8D8A0B51-AA70-E2CF-E9D5-AFBA6DA597FF}"/>
              </a:ext>
            </a:extLst>
          </p:cNvPr>
          <p:cNvSpPr txBox="1"/>
          <p:nvPr/>
        </p:nvSpPr>
        <p:spPr>
          <a:xfrm>
            <a:off x="1262743" y="1689352"/>
            <a:ext cx="1005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Départ le 2 février</a:t>
            </a:r>
          </a:p>
          <a:p>
            <a:r>
              <a:rPr lang="fr-FR" dirty="0"/>
              <a:t>RDV à 3h15 au collège. Départ en bus à 3h30 pour une arrivée à l’aéroport à 4h30.</a:t>
            </a:r>
          </a:p>
          <a:p>
            <a:r>
              <a:rPr lang="fr-FR" dirty="0"/>
              <a:t> 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0B33E799-3467-51D0-98D3-3B24444A53BB}"/>
              </a:ext>
            </a:extLst>
          </p:cNvPr>
          <p:cNvSpPr/>
          <p:nvPr/>
        </p:nvSpPr>
        <p:spPr>
          <a:xfrm>
            <a:off x="661851" y="2363113"/>
            <a:ext cx="4937760" cy="343679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Sac à dos</a:t>
            </a:r>
          </a:p>
          <a:p>
            <a:pPr algn="ctr"/>
            <a:r>
              <a:rPr lang="fr-FR" dirty="0" smtClean="0"/>
              <a:t>bagage à main de 8kg</a:t>
            </a:r>
          </a:p>
          <a:p>
            <a:pPr algn="ctr"/>
            <a:r>
              <a:rPr lang="fr-FR" dirty="0" smtClean="0"/>
              <a:t>Stylo, crayons, </a:t>
            </a:r>
            <a:r>
              <a:rPr lang="fr-FR" dirty="0"/>
              <a:t>pochette cartonnée + une pochette plastique</a:t>
            </a:r>
          </a:p>
          <a:p>
            <a:pPr algn="ctr"/>
            <a:r>
              <a:rPr lang="fr-FR" dirty="0"/>
              <a:t>Gourde vide</a:t>
            </a:r>
          </a:p>
          <a:p>
            <a:pPr algn="ctr"/>
            <a:r>
              <a:rPr lang="fr-FR" dirty="0"/>
              <a:t>Petit déjeuner + pique nique </a:t>
            </a:r>
          </a:p>
          <a:p>
            <a:pPr algn="ctr"/>
            <a:r>
              <a:rPr lang="fr-FR" dirty="0"/>
              <a:t>(pas de couverts, ciseaux)</a:t>
            </a:r>
          </a:p>
          <a:p>
            <a:pPr algn="ctr"/>
            <a:r>
              <a:rPr lang="fr-FR" dirty="0"/>
              <a:t>Porte feuille </a:t>
            </a:r>
          </a:p>
          <a:p>
            <a:pPr algn="ctr"/>
            <a:r>
              <a:rPr lang="fr-FR" dirty="0"/>
              <a:t>Coupe-vent</a:t>
            </a:r>
          </a:p>
          <a:p>
            <a:pPr algn="ctr"/>
            <a:r>
              <a:rPr lang="fr-FR" dirty="0"/>
              <a:t>Chargeur</a:t>
            </a:r>
          </a:p>
          <a:p>
            <a:pPr algn="ctr"/>
            <a:r>
              <a:rPr lang="fr-FR" dirty="0" smtClean="0"/>
              <a:t>Casquette</a:t>
            </a:r>
            <a:endParaRPr lang="fr-FR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xmlns="" id="{6562D4DD-A294-C3A2-7F61-EA9E370423AF}"/>
              </a:ext>
            </a:extLst>
          </p:cNvPr>
          <p:cNvSpPr/>
          <p:nvPr/>
        </p:nvSpPr>
        <p:spPr>
          <a:xfrm>
            <a:off x="5786844" y="2584263"/>
            <a:ext cx="3483429" cy="251677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Valise </a:t>
            </a:r>
            <a:r>
              <a:rPr lang="fr-FR" b="1" u="sng" dirty="0" err="1"/>
              <a:t>soute</a:t>
            </a:r>
            <a:r>
              <a:rPr lang="fr-FR" b="1" u="sng" dirty="0"/>
              <a:t> 23kg (avec nom)</a:t>
            </a:r>
          </a:p>
          <a:p>
            <a:pPr algn="ctr"/>
            <a:r>
              <a:rPr lang="fr-FR" dirty="0"/>
              <a:t>affaires pour 4 jours</a:t>
            </a:r>
          </a:p>
          <a:p>
            <a:pPr algn="ctr"/>
            <a:r>
              <a:rPr lang="fr-FR" dirty="0"/>
              <a:t>Trousse de toilette</a:t>
            </a:r>
          </a:p>
          <a:p>
            <a:pPr algn="ctr"/>
            <a:r>
              <a:rPr lang="fr-FR" dirty="0"/>
              <a:t>Chaussures de rechange </a:t>
            </a:r>
          </a:p>
          <a:p>
            <a:pPr algn="ctr"/>
            <a:r>
              <a:rPr lang="fr-FR" dirty="0"/>
              <a:t>Vêtements chauds </a:t>
            </a:r>
          </a:p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49ED4FC9-AC58-E0E1-81C2-273A037BF884}"/>
              </a:ext>
            </a:extLst>
          </p:cNvPr>
          <p:cNvSpPr txBox="1"/>
          <p:nvPr/>
        </p:nvSpPr>
        <p:spPr>
          <a:xfrm>
            <a:off x="1001485" y="5799909"/>
            <a:ext cx="8879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Aéroport : départ 7h00. Arrivée à Bruxelles à8h45, départ à </a:t>
            </a:r>
            <a:r>
              <a:rPr lang="fr-FR" dirty="0" smtClean="0"/>
              <a:t>11h</a:t>
            </a:r>
          </a:p>
          <a:p>
            <a:r>
              <a:rPr lang="fr-FR" dirty="0" smtClean="0"/>
              <a:t>Arrivée </a:t>
            </a:r>
            <a:r>
              <a:rPr lang="fr-FR" dirty="0"/>
              <a:t>à Athènes à 15h15, hôtel à Athènes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18D66D33-8001-B541-7809-CDB78D984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9357" y="3645947"/>
            <a:ext cx="1272400" cy="1098439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45D47AF1-418A-C456-C000-3A643538F4E9}"/>
              </a:ext>
            </a:extLst>
          </p:cNvPr>
          <p:cNvSpPr txBox="1"/>
          <p:nvPr/>
        </p:nvSpPr>
        <p:spPr>
          <a:xfrm>
            <a:off x="9980023" y="4972594"/>
            <a:ext cx="1733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Éviter les ceintures à aéroport</a:t>
            </a:r>
          </a:p>
        </p:txBody>
      </p:sp>
    </p:spTree>
    <p:extLst>
      <p:ext uri="{BB962C8B-B14F-4D97-AF65-F5344CB8AC3E}">
        <p14:creationId xmlns:p14="http://schemas.microsoft.com/office/powerpoint/2010/main" xmlns="" val="323134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BBA1BE8-B77C-7897-EBC7-30946742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Jour 2: Argolide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755192A-71F5-7331-5AA8-5C73C2644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Canal de Corinthe </a:t>
            </a:r>
          </a:p>
          <a:p>
            <a:r>
              <a:rPr lang="fr-FR" dirty="0"/>
              <a:t>Epidaure</a:t>
            </a:r>
          </a:p>
          <a:p>
            <a:r>
              <a:rPr lang="fr-FR" dirty="0"/>
              <a:t>Nauplie</a:t>
            </a:r>
          </a:p>
          <a:p>
            <a:r>
              <a:rPr lang="fr-FR" dirty="0"/>
              <a:t>Mycènes </a:t>
            </a:r>
          </a:p>
          <a:p>
            <a:r>
              <a:rPr lang="fr-FR" dirty="0"/>
              <a:t>Hôtel à Delphes </a:t>
            </a:r>
          </a:p>
        </p:txBody>
      </p:sp>
      <p:pic>
        <p:nvPicPr>
          <p:cNvPr id="2052" name="Picture 4" descr="Image illustrative de l’article Sanctuaire d'Asclépios et théâtre d'Épidaure">
            <a:extLst>
              <a:ext uri="{FF2B5EF4-FFF2-40B4-BE49-F238E27FC236}">
                <a16:creationId xmlns:a16="http://schemas.microsoft.com/office/drawing/2014/main" xmlns="" id="{6F0E8075-3E4B-E751-37F0-D8D0DF016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82297">
            <a:off x="7575923" y="811509"/>
            <a:ext cx="3223163" cy="213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undefined">
            <a:extLst>
              <a:ext uri="{FF2B5EF4-FFF2-40B4-BE49-F238E27FC236}">
                <a16:creationId xmlns:a16="http://schemas.microsoft.com/office/drawing/2014/main" xmlns="" id="{E118A161-7545-35EB-0AF2-48900442D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2914" y="1662398"/>
            <a:ext cx="2431972" cy="181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illustrative de l’article Mycènes">
            <a:extLst>
              <a:ext uri="{FF2B5EF4-FFF2-40B4-BE49-F238E27FC236}">
                <a16:creationId xmlns:a16="http://schemas.microsoft.com/office/drawing/2014/main" xmlns="" id="{F4EA5683-747E-E962-F042-1D337E4C9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7647" y="3644170"/>
            <a:ext cx="2885026" cy="233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Masque d'or dit « d'Agamemnon », (XVIe siècle av. J.-C., cercle A des tombes).">
            <a:extLst>
              <a:ext uri="{FF2B5EF4-FFF2-40B4-BE49-F238E27FC236}">
                <a16:creationId xmlns:a16="http://schemas.microsoft.com/office/drawing/2014/main" xmlns="" id="{810637FD-998C-CB70-ED67-93341847D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91708">
            <a:off x="3228303" y="3926878"/>
            <a:ext cx="2298825" cy="232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7781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2D2B680-EBA7-0885-00FC-C1AD2CBD8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Jour 3: guide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80555AF-5B62-EA2A-3F43-CEE486018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16923"/>
            <a:ext cx="10058400" cy="3931920"/>
          </a:xfrm>
        </p:spPr>
        <p:txBody>
          <a:bodyPr/>
          <a:lstStyle/>
          <a:p>
            <a:r>
              <a:rPr lang="fr-FR" dirty="0"/>
              <a:t>Delphes</a:t>
            </a:r>
          </a:p>
          <a:p>
            <a:r>
              <a:rPr lang="fr-FR" dirty="0" err="1"/>
              <a:t>Ossios</a:t>
            </a:r>
            <a:r>
              <a:rPr lang="fr-FR" dirty="0"/>
              <a:t> </a:t>
            </a:r>
            <a:r>
              <a:rPr lang="fr-FR" dirty="0" err="1"/>
              <a:t>Loukos</a:t>
            </a:r>
            <a:endParaRPr lang="fr-FR" dirty="0"/>
          </a:p>
        </p:txBody>
      </p:sp>
      <p:pic>
        <p:nvPicPr>
          <p:cNvPr id="3076" name="Picture 4" descr="Visiter le site archéologique de Delphes depuis Athènes">
            <a:extLst>
              <a:ext uri="{FF2B5EF4-FFF2-40B4-BE49-F238E27FC236}">
                <a16:creationId xmlns:a16="http://schemas.microsoft.com/office/drawing/2014/main" xmlns="" id="{E0C9A726-346B-09E9-B78E-1FE5681FB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1808" y="642594"/>
            <a:ext cx="3653246" cy="240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isiter le site archéologique de Delphes depuis Athènes">
            <a:extLst>
              <a:ext uri="{FF2B5EF4-FFF2-40B4-BE49-F238E27FC236}">
                <a16:creationId xmlns:a16="http://schemas.microsoft.com/office/drawing/2014/main" xmlns="" id="{2BCC140E-39AA-A7DC-89B4-45E7B8EB3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8431" y="2433293"/>
            <a:ext cx="3513409" cy="234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Monastery Churches At Hosios Loukas">
            <a:extLst>
              <a:ext uri="{FF2B5EF4-FFF2-40B4-BE49-F238E27FC236}">
                <a16:creationId xmlns:a16="http://schemas.microsoft.com/office/drawing/2014/main" xmlns="" id="{9259D815-D1A5-55EA-96EF-E7D3678FE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937" y="3276146"/>
            <a:ext cx="2979286" cy="150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Le monastère d'Ossios Loukas, chef-d'œuvre de l'art byzantin">
            <a:extLst>
              <a:ext uri="{FF2B5EF4-FFF2-40B4-BE49-F238E27FC236}">
                <a16:creationId xmlns:a16="http://schemas.microsoft.com/office/drawing/2014/main" xmlns="" id="{AEA95CFC-B0D2-B728-DB4A-82C420622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2677" y="3947549"/>
            <a:ext cx="3401786" cy="226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890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C781638-5DB2-E9D3-89C0-C1AC1D835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Jour 4: Athènes avec guide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93B6F79-F384-3BED-8430-2933B6D5B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Acropole</a:t>
            </a:r>
          </a:p>
          <a:p>
            <a:r>
              <a:rPr lang="fr-FR" dirty="0" err="1"/>
              <a:t>Olympieion</a:t>
            </a:r>
            <a:r>
              <a:rPr lang="fr-FR" dirty="0"/>
              <a:t> </a:t>
            </a:r>
          </a:p>
          <a:p>
            <a:r>
              <a:rPr lang="fr-FR" dirty="0"/>
              <a:t>Agora romaine</a:t>
            </a:r>
          </a:p>
          <a:p>
            <a:r>
              <a:rPr lang="fr-FR" dirty="0"/>
              <a:t>Musée</a:t>
            </a:r>
          </a:p>
        </p:txBody>
      </p:sp>
      <p:pic>
        <p:nvPicPr>
          <p:cNvPr id="4098" name="Picture 2" descr="Quand a été construite l'acropole d'Athènes">
            <a:extLst>
              <a:ext uri="{FF2B5EF4-FFF2-40B4-BE49-F238E27FC236}">
                <a16:creationId xmlns:a16="http://schemas.microsoft.com/office/drawing/2014/main" xmlns="" id="{42B1694B-4333-2037-CDE5-05AC72E0B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10362">
            <a:off x="3978853" y="2121406"/>
            <a:ext cx="3954310" cy="236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undefined">
            <a:extLst>
              <a:ext uri="{FF2B5EF4-FFF2-40B4-BE49-F238E27FC236}">
                <a16:creationId xmlns:a16="http://schemas.microsoft.com/office/drawing/2014/main" xmlns="" id="{1B514467-DABF-97A2-BCED-4DA049EF6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76934">
            <a:off x="8731132" y="2705661"/>
            <a:ext cx="2798398" cy="213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oins du Monde: GRÈCE - Athènes - L'Agora romaine">
            <a:extLst>
              <a:ext uri="{FF2B5EF4-FFF2-40B4-BE49-F238E27FC236}">
                <a16:creationId xmlns:a16="http://schemas.microsoft.com/office/drawing/2014/main" xmlns="" id="{D3E89CE6-C920-B46E-F321-9E05F7246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6816" y="4064692"/>
            <a:ext cx="3089864" cy="205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6803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D9F4143-D743-D287-36C8-9ABFE7681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Jour 5: visite libre les quartiers de la ville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7DC523A-48EC-FDAE-1424-15D7C1965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Déjeuner pita à 10h30 en ville</a:t>
            </a:r>
          </a:p>
          <a:p>
            <a:r>
              <a:rPr lang="fr-FR" dirty="0"/>
              <a:t>Départ de l’hôtel à 12h20</a:t>
            </a:r>
          </a:p>
          <a:p>
            <a:r>
              <a:rPr lang="fr-FR" dirty="0"/>
              <a:t>16h05: départ d’Athènes</a:t>
            </a:r>
          </a:p>
          <a:p>
            <a:r>
              <a:rPr lang="fr-FR" dirty="0"/>
              <a:t>18h20: arrivée Bruxelles</a:t>
            </a:r>
          </a:p>
          <a:p>
            <a:r>
              <a:rPr lang="fr-FR" dirty="0"/>
              <a:t>21h10: départ</a:t>
            </a:r>
          </a:p>
          <a:p>
            <a:r>
              <a:rPr lang="fr-FR" dirty="0"/>
              <a:t>22h50: Toulouse </a:t>
            </a:r>
          </a:p>
          <a:p>
            <a:r>
              <a:rPr lang="fr-FR" dirty="0"/>
              <a:t>(venir chercher les élèves )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5122" name="Picture 2" descr="Séjour Inoubliable à Athènes: explorez les Quartiers Idéaux">
            <a:extLst>
              <a:ext uri="{FF2B5EF4-FFF2-40B4-BE49-F238E27FC236}">
                <a16:creationId xmlns:a16="http://schemas.microsoft.com/office/drawing/2014/main" xmlns="" id="{15C99DA7-D429-98F3-BAFB-82410F323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0572" y="1879652"/>
            <a:ext cx="5007429" cy="273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0869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3510</TotalTime>
  <Words>477</Words>
  <Application>Microsoft Office PowerPoint</Application>
  <PresentationFormat>Personnalisé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Savon</vt:lpstr>
      <vt:lpstr>Voyage en grèce</vt:lpstr>
      <vt:lpstr>Diapositive 2</vt:lpstr>
      <vt:lpstr>Informations pratiques</vt:lpstr>
      <vt:lpstr>Papiers à consulter et à fournir</vt:lpstr>
      <vt:lpstr>Le programme </vt:lpstr>
      <vt:lpstr>Jour 2: Argolide</vt:lpstr>
      <vt:lpstr>Jour 3: guide</vt:lpstr>
      <vt:lpstr>Jour 4: Athènes avec guide</vt:lpstr>
      <vt:lpstr>Jour 5: visite libre les quartiers de la ville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 en provence romaine </dc:title>
  <dc:creator>Mathieu Garcia</dc:creator>
  <cp:lastModifiedBy>GARCIAA</cp:lastModifiedBy>
  <cp:revision>20</cp:revision>
  <dcterms:created xsi:type="dcterms:W3CDTF">2022-02-13T13:35:51Z</dcterms:created>
  <dcterms:modified xsi:type="dcterms:W3CDTF">2026-01-16T08:42:55Z</dcterms:modified>
</cp:coreProperties>
</file>